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95" r:id="rId1"/>
    <p:sldMasterId id="2147483807" r:id="rId2"/>
  </p:sldMasterIdLst>
  <p:notesMasterIdLst>
    <p:notesMasterId r:id="rId30"/>
  </p:notesMasterIdLst>
  <p:handoutMasterIdLst>
    <p:handoutMasterId r:id="rId31"/>
  </p:handoutMasterIdLst>
  <p:sldIdLst>
    <p:sldId id="583" r:id="rId3"/>
    <p:sldId id="585" r:id="rId4"/>
    <p:sldId id="588" r:id="rId5"/>
    <p:sldId id="589" r:id="rId6"/>
    <p:sldId id="703" r:id="rId7"/>
    <p:sldId id="598" r:id="rId8"/>
    <p:sldId id="707" r:id="rId9"/>
    <p:sldId id="721" r:id="rId10"/>
    <p:sldId id="704" r:id="rId11"/>
    <p:sldId id="706" r:id="rId12"/>
    <p:sldId id="708" r:id="rId13"/>
    <p:sldId id="705" r:id="rId14"/>
    <p:sldId id="711" r:id="rId15"/>
    <p:sldId id="712" r:id="rId16"/>
    <p:sldId id="713" r:id="rId17"/>
    <p:sldId id="714" r:id="rId18"/>
    <p:sldId id="715" r:id="rId19"/>
    <p:sldId id="717" r:id="rId20"/>
    <p:sldId id="716" r:id="rId21"/>
    <p:sldId id="722" r:id="rId22"/>
    <p:sldId id="723" r:id="rId23"/>
    <p:sldId id="719" r:id="rId24"/>
    <p:sldId id="720" r:id="rId25"/>
    <p:sldId id="653" r:id="rId26"/>
    <p:sldId id="656" r:id="rId27"/>
    <p:sldId id="689" r:id="rId28"/>
    <p:sldId id="633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EE"/>
    <a:srgbClr val="660033"/>
    <a:srgbClr val="4A52F4"/>
    <a:srgbClr val="0A11A2"/>
    <a:srgbClr val="FFCCFF"/>
    <a:srgbClr val="000066"/>
    <a:srgbClr val="F6EFE7"/>
    <a:srgbClr val="ECDECB"/>
    <a:srgbClr val="996633"/>
    <a:srgbClr val="B8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5" autoAdjust="0"/>
    <p:restoredTop sz="74863" autoAdjust="0"/>
  </p:normalViewPr>
  <p:slideViewPr>
    <p:cSldViewPr>
      <p:cViewPr>
        <p:scale>
          <a:sx n="66" d="100"/>
          <a:sy n="66" d="100"/>
        </p:scale>
        <p:origin x="-1494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2432" y="-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F6CE9-A98F-4818-A220-B3E565504C5B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50BDD-7D12-4AD8-88CF-13F5EF5DA8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751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367F5F2-8E74-435B-A677-1ACD5088BE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4580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7188" indent="-357188">
              <a:buSzPct val="100000"/>
              <a:buNone/>
            </a:pPr>
            <a:endParaRPr lang="zh-CN" altLang="en-US" sz="1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67F5F2-8E74-435B-A677-1ACD5088BEB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433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7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7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04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23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96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8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20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38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366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14016"/>
            <a:ext cx="9144000" cy="642018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6786" y="223738"/>
            <a:ext cx="25282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信息与软件工程学院</a:t>
            </a:r>
            <a:endParaRPr lang="en-US" altLang="zh-CN" sz="2000" dirty="0" smtClean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School of information and software engineering</a:t>
            </a:r>
            <a:endParaRPr lang="zh-CN" altLang="en-US" sz="9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3" y="-199979"/>
            <a:ext cx="1077219" cy="14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65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55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11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0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8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12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6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758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3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4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3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96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HK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5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6EF31D4-1AA4-45E7-8F10-C007A9A6DDB0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23/11/2018</a:t>
            </a:fld>
            <a:endParaRPr lang="zh-HK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HK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E45C72C-05F9-42DA-A32C-E89F323A6F21}" type="slidenum">
              <a:rPr lang="zh-HK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014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17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16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15.jpeg"/><Relationship Id="rId5" Type="http://schemas.openxmlformats.org/officeDocument/2006/relationships/tags" Target="../tags/tag63.xml"/><Relationship Id="rId10" Type="http://schemas.openxmlformats.org/officeDocument/2006/relationships/image" Target="../media/image14.png"/><Relationship Id="rId4" Type="http://schemas.openxmlformats.org/officeDocument/2006/relationships/tags" Target="../tags/tag62.xml"/><Relationship Id="rId9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9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26.png"/><Relationship Id="rId5" Type="http://schemas.openxmlformats.org/officeDocument/2006/relationships/image" Target="../media/image10.emf"/><Relationship Id="rId4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jpeg"/><Relationship Id="rId5" Type="http://schemas.openxmlformats.org/officeDocument/2006/relationships/image" Target="../media/image17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2.png"/><Relationship Id="rId2" Type="http://schemas.openxmlformats.org/officeDocument/2006/relationships/tags" Target="../tags/tag2.xml"/><Relationship Id="rId16" Type="http://schemas.openxmlformats.org/officeDocument/2006/relationships/slide" Target="slide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" Target="slide3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image" Target="../media/image35.png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image" Target="../media/image3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33.png"/><Relationship Id="rId5" Type="http://schemas.openxmlformats.org/officeDocument/2006/relationships/tags" Target="../tags/tag84.xml"/><Relationship Id="rId10" Type="http://schemas.openxmlformats.org/officeDocument/2006/relationships/image" Target="../media/image32.jpeg"/><Relationship Id="rId4" Type="http://schemas.openxmlformats.org/officeDocument/2006/relationships/tags" Target="../tags/tag83.xml"/><Relationship Id="rId9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27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37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36.png"/><Relationship Id="rId5" Type="http://schemas.openxmlformats.org/officeDocument/2006/relationships/tags" Target="../tags/tag92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91.xml"/><Relationship Id="rId9" Type="http://schemas.openxmlformats.org/officeDocument/2006/relationships/tags" Target="../tags/tag9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1%20&#22522;&#20110;stm32f4&#30340;&#22235;&#36724;&#39134;&#34892;&#22120;&#36319;&#36394;&#31995;&#32479;.mp4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image" Target="../media/image8.jpeg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image" Target="../media/image7.jpeg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image" Target="../media/image6.jpeg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13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12.png"/><Relationship Id="rId5" Type="http://schemas.openxmlformats.org/officeDocument/2006/relationships/tags" Target="../tags/tag55.xml"/><Relationship Id="rId10" Type="http://schemas.openxmlformats.org/officeDocument/2006/relationships/image" Target="../media/image11.jpeg"/><Relationship Id="rId4" Type="http://schemas.openxmlformats.org/officeDocument/2006/relationships/tags" Target="../tags/tag54.xml"/><Relationship Id="rId9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6275" y="2927370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72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264" y="2524367"/>
            <a:ext cx="9144000" cy="1674056"/>
          </a:xfrm>
          <a:prstGeom prst="rect">
            <a:avLst/>
          </a:prstGeom>
          <a:gradFill flip="none" rotWithShape="1">
            <a:gsLst>
              <a:gs pos="0">
                <a:srgbClr val="004FEE">
                  <a:shade val="30000"/>
                  <a:satMod val="115000"/>
                </a:srgbClr>
              </a:gs>
              <a:gs pos="50000">
                <a:srgbClr val="004FEE">
                  <a:shade val="67500"/>
                  <a:satMod val="115000"/>
                </a:srgbClr>
              </a:gs>
              <a:gs pos="100000">
                <a:srgbClr val="004FE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501" y="3019599"/>
            <a:ext cx="8992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4400" b="1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zh-CN" sz="4400" b="1" spc="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旋翼飞行器设计与</a:t>
            </a:r>
            <a:r>
              <a:rPr lang="zh-CN" altLang="zh-CN" sz="4400" b="1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4400" b="1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020" y="6162496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srgbClr val="00B0F0"/>
                </a:solidFill>
                <a:latin typeface="华文行楷" pitchFamily="2" charset="-122"/>
                <a:ea typeface="华文行楷" pitchFamily="2" charset="-122"/>
              </a:rPr>
              <a:t>信息通达天下  软件兼容世界</a:t>
            </a:r>
            <a:endParaRPr lang="zh-CN" altLang="en-US" sz="2400" dirty="0">
              <a:solidFill>
                <a:srgbClr val="00B0F0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291834"/>
            <a:ext cx="582980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 smtClean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电子科技大学</a:t>
            </a:r>
            <a:endParaRPr lang="en-US" altLang="zh-CN" sz="4000" dirty="0" smtClean="0">
              <a:solidFill>
                <a:srgbClr val="00B0F0"/>
              </a:solidFill>
              <a:latin typeface="隶书" pitchFamily="49" charset="-122"/>
              <a:ea typeface="隶书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 smtClean="0">
                <a:solidFill>
                  <a:srgbClr val="00B0F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University of Electronic Science and Technology of China</a:t>
            </a:r>
            <a:endParaRPr lang="zh-CN" altLang="en-US" sz="1800" b="1" dirty="0">
              <a:solidFill>
                <a:srgbClr val="00B0F0"/>
              </a:solidFill>
              <a:latin typeface="Times New Roman" pitchFamily="18" charset="0"/>
              <a:ea typeface="宋体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7744" y="468285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1800"/>
              </a:spcBef>
              <a:spcAft>
                <a:spcPts val="0"/>
              </a:spcAft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廖  勇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Lq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pryJEhd2CqOSScAVzWqePvD+l7la8E0g/hhG7n61cKc5u0VcidWFNXm7HT0V5NqPxenYldOsFQdmmOf0Fcrf+O/EOoEh7940P8Efyiu2nllaXxaHBUzWhH4dT32a7t7YZnnjjHq7AVkXPjHQLQkSanASOyNu/lXz5NeXM7FpriVyf7zk1BXXHKY/akcc84l9mJ7pcfE/w7FkJNJKfZCP6VnyfFvS1+5ZzP/wLH9K8bordZZQW9znea4h7WXyPXG+MNmOmkyn/ALbD/Ck/4XFa/wDQHl/7/j/CvJKKr+zsP2/Fkf2nif5vwR6+nxfsW+9pkq/9tQf6Vbh+K+iuf3kU0f6/0rxWik8tw76fiUs0xK6/ge+2/wARPDdxgC92H/bQiti18QaReAfZ9RtnJ7CQZr5qpVZkOVYg+oNYyyqm/hkzaOcVV8UUz6lVlYAqwIPcGlr5otNc1SxYG2v54yPRzXS6f8UNfs8LO0V0vfzF5/MVzTyqovhaZ1083pP400e5UV53pnxZ02fC6hbS27d2X5hXZabr+l6soNlexSk/whvmH4Vw1MPVp/FE76WJo1fgkaVFFFYm4UUUUAFFFFABRRRQAUUUUAFFFFABRRRQAUUUUAFFFFABRRRQAUUUUAFFFFABRRRQAUUUUAFFFFABRRRQAUUUUAFFFFABRRRQAUUUUAFFFFABRVLUtWsdItjcX1wkMY/vHk/QV5h4h+Ks85eDRY/Kj6ee4+Y/Qdq6KGGqVn7q0Oavi6VBe+9ex6bqetado8JlvrqOEY4BPJ+grzzW/i0AWi0e1z6TTf4V5jd3tzfTtNdTvLIxyWc5rpdD8HpqHha/129meKGJT5Cr/ER3PtnivUjgaNBc1V3PJlmFfENxoqyMjVPEmr6xIWvL2Vx2QHCj8BTtM8NanrOnXV/YxrLHbH94u75z34FY6klQT3Feh/CO+EOvXlkzcTxBlHuD/hXbXbo0nKmtjgw8VXrKNV7nnv4EeoPaiu1+JXh0aNrwvYE22t7lsAcK/cf1riq1pVFVgprqZV6To1HB9AooorQyCiiigAooooAKKKKACiiigAooooAKfHLJC4aKRkYd1OKYAT0BOOTgZxRSDY67R/iNrulbUkmF1CP4ZuSB7GvRdD+JWjaqViuWNnOe0h+X868NVWdgqKWY9ABk0lclbA0avSz8juoZhXpdbrzPqVJElQPGwZSMgg5Bp1fOmh+LdX0CQG1uWaLvFJypr1Xw58SdL1fZBeEWd0eMOfkb6GvIr5fVparVHtYfMqVXR6M7aikDBgCpBB6EUtcB6AUUUUAFFFFABRRRQAUUUUAFFFFABRRRQAUUUUAFFFFABRRRQAUUUUAFFFFABRRRQAUUUUAFFFFABRRRQAUUUUAFFFUtU1ay0aye7vZlijX1PJPoBTSbdkJyUVdlxmCqWYgAdSa8/wDFPxMtNNL2uk7bm5HBkP3F/wAa4vxZ4/vted7a1LW1jnG0H5n+p/pXG17OFy1L3q33Hh4vNG/co/f/AJF3U9WvtXumuL64eZz/AHjwPoKpUUV66SSsjxW3J3YjfcP0r0vWr06b8ItMtYePtZCH6Zya81IJG0AkngAdSa9U1Tw3f3fwoskmjMd3ZDzvLPXbz/SuTFuKlT5u53YJScanL2PMrGKGfUbWCdykMkqo7DqATivctN0Hwp4QuYZFkiiupRtjknk+Zs+leTeHNLtL7SdZ1C8V9lnCrxMpxh816Uy+D/E+nW+p37xzHT7dDK5YgR8dD75rmx0nJqN3bZ2/A6svhyxu0rvVXN/xb4dj8UaG1nvWOUEPFIRnaa8O8Q+GdQ8M3aQXwVlkGY5U+63/ANevoLSb+z1PTILqwcPauv7sgdhxXk3xa1KefXbbT2ULBAnmKe5J4rny6rUjU9l01OnM6NKVL2r3PPqKKK90+dCiiigAooooAKKKKACiiigApXR4wpdGG/7mR976Ulep/De/t9YsH0zUrCOddOHmRTsmdo64+tYYiq6UOe1zow1FVp8jdjW8F+ErfQ/DVxe6jGjXV1CWk3jOxMfdrxiXYZpPL/1e9tn0zxXpuq6/rnjqe40rQ4Ps2lIxSa6k+UEDrz2HtUFt8J0vraOaz16KaFuGdEyPfHNcVCqqTlOvLWXTsejiaDrKNOhHSPXuTfCnw2k5m1y6jDAZitww49z/AErzzVkjh1q/jiP7tbhwuPqa+iNM0WLSfD8elW8rKiRlBJ3yeprlJvC3hnwbp1xqlx+/uQrFHuG3FnPoPrWNHGr2s5O7vokbVsA/YwgtLatni9HSldzLI8jDBdixHpk5pK9o8F7nWeGvHup6AyxOxubPPMTnkD2PavY9B8Tab4ithLZTDeB88TcMv4V84VYsr650+6S5tJnilQ5DKcVwYnAU62sdGd+FzGpR92WsT6forz3wh8SINT2WWrFYLs8LL0V/8DXoQIIyDkGvBq0Z0pcs0fRUa8K0eaDCiiisjYKKKKACiiigAooooAKKKKACiiigAooooAKKKKACiiigAooooAKKKKACiiigAooooAKKKKACiiuX8YeMrbw1aFEKy3zj93Fnp7mrp05VJcsVqRUqRpxcpuyLXibxXY+GbPzJ233DD93Cp5Y/0FeF694hv/EN81zeSkj+CMfdQewqpqOo3Wq3sl3eStLM5yST09hVWvosLg40Fd6yPmMZjp4h2WkewUUUV2nCFFFFAHf/AAw8PW99eT6zfBTb2ZxGG6bsZ3H6V655ttq2lyG3mSSCdGRXU5B7V85xa5qFrodxpME3l2szb5NvDN7Z9K9k0Dw8b3wbocL3VxbeQRNiFtu/uAfavEzCk+b2k5ddPQ9/Lq0XD2cI9NfU5DxVpSeDPA6aNFMJLm+uC8rgYyByP6V0PgzS9DufhysN0Y/InJa6LNjLA9/yFY/xatvtJs9TgmEsEJMEgU52N15rzXzZfKMPmuIicmMN8pPriuilSeIoJ81ne7MKtdYfENct1ayPozw/q+kahBJbaPIjQWhEXyDCjjtXmXxdg2eILKcD78G0/gTUfwp1iOw12bT5mCpdrmPPTeP/AK1bHxjt/wDR9MuQOkjIT+Fc9Kl7DGKPR/5HRWq/WME5djymiiivbPnwooooAKKKKACiiigAoopVbbIjHorAn86BrcfDb3FxII4LaaWQ8BVQkk17j4M0eDwh4VMupvHBLN+8uGc4C+g/CrC+LfDmnafYzPcwB7hVVRGoLZPrWZ8TUbUtP0vSbchpb26UAA87ccmvErV54hxpSXLF/oe/h8NTwydSL5n/AJmXe63N4zupvD3hULa2SqWuLnbt3c9B9a3PAfhHUvDEUwvNQEkb/dt05RT65rlL+/b4ceMoltrU/wBlywIsg28vjgsD65ru9Zu77XfCTXXha7j86RQyN3I7j2NZ1uZRUIaQl1f6mtGzk5z1nHov0JfEeh3WvmG3h1iWygTmVIPvv+PYV4z41srjTPEL2E+oT3qxIDG0zZKgjpXqHh7Th4M8P3Wsa3dvLeyr5k7SPnHogrxvV9Sl1jVrnUJvvTuWA9F7D8q6MvjJTaTvFeXU5cynH2abVpPz6FKiiivXPECiiigABwcivQ/BnxFm01o7DVnaW0+6kp5aP6+orzyisq1GFaPLNG1GvOjLmgz6jgniuYUmhkWSNxlWU5BFSV4T4M8cXHh2dba5ZpdOc/MvUp7j/Cvb7S7gvrWO5tpFkhkG5WU9a+cxOFlQlZ7dz6fCYuGIjdb9UT0UUVynWFFFFABRRRQAUUUUAFFFFABRRRQAUUUUAFFFFABRRRQAUUUUAFFFFABRRRQAUUVi+J/Edt4b0p7qYhpTxFHnlm/wqoQc5KMd2TOcYRcpPRFLxj4ut/DNiQpWS9kH7qP09z7V4PfX1zqV5JdXUrSTSHLMTUmqandaxqEt7eSF5ZDk+gHoPaqdfS4TCxoR8+p8rjMZLET/ALq2Ciiius4wooooAKKKKAFUqHQuNyhgWHqM816v4i+JFna+HoLXQXDXMkQUnH+oGP515PRWFXDwqyi59DpoYqdGMow6npvhfw/d3PgXV1u7mCa1vENxCQ+XEg5JPpyK8xGcYPUcGp4ru6t43jhuZY43+8iOQDUNFKnKEpNvcK9aNSMUlsPilkgmjmhcpLGwdGHYivQ/E+up4r+HUF7wLq0nVbhPRumfoa856Ve0231O8821063nmE4AkVFOGx0orUoycZvRxDD1ZRUoJXTKNFdzpvwq1y8CvdyQ2iHsTub8q6yx+EejQ4N5cXFy3s20VlUx9CHW/oa08uxE+lvU8ZyPWlAZvuqzfRTX0NZ+CPDlljy9LhYjvINx/WtaHS7CAYis4E/3UArllm0PsxOuOTy+1I+aFtrlvu2s5+kZpTZ3g62dx/37NfTwijXoij6Cl2L/AHR+VZ/2s/5PxNf7GX8/4Hy60UyfeglX6oajJA65H1GK+o3toJBh4Y2HuoqlP4f0e6BE2m2z59YxVLNl1j+JEsmfSR81ZHrRXvN58NfDV3k/Y2hY94nK4rmtR+D64LabqTA9kmXI/OuiGZUJb6HNUyqvHbU8rwAc4rStNf1O01O31Fbppbi2GIjN8wUemK0tU8CeIdJDNLZGeJeskB3CubYFGKurIw6qwwa61KnVWlmjjlGrRet0emwfFHT7+BYdf0cSgdWQBwfwNbGl/ELwhYhLaxgltklcfKsWACe/WvGqOQQQcEHINc0svoyVldfM64ZlWTu7P5HvHj3wzN4n0VDZzN58H7yOPd8snsa8JljkhmeGaNo5UOHRhgg16do/xbjt7KKDUbCQvGoXzIjndjviquveIvBHik77uG7tLrGBcJGMj6881hhXXw/7ucW4+R0YtUMTapCSUjzmirWoWsNpdtHb3aXcJ5SVBjI9x2NVa9RO6ujx5RcXZhRRRTEFFFFABXXeCfGk/hy7EE7NJp8jfOnUofUVyNFZ1KcakXGWxpSqypSU4PU+ora5hvLeO4t5FkikG5WU8EVLXiXgDxo2i3S6dfSE2ErYDH/lmx7/AEr2xWV1DKQVIyCO9fNYnDSoT5Xt0PqsLio4iHMt+otFFFcx1BRRRQAUUUUAFFFFABRRRQAUUUUAFFFFABRRRQAUUUUAFFFFABRRR0oArahf2+mWE15dOEhiXcxNfPfifxFc+JNWkupiREPlij7Kv+NdH8SPFh1W/Ol2kmbO3b5yOjv/AICuCr6DL8L7OPtJbs+bzLGe1l7OGy/FhRRRXpHlhRRRQAUUUUAFFFFABRRVmw0+81W7W1sbd55m7KOB9T2pNpK7HGLk7IrHgZNbWh+E9Y8QuPsVsVhzzPKNqj/GvSPDHwttLHZda0y3VwORCP8AVr/jXoUcUcMaxxIqIowFUYArysRmcY+7S18z2cNlTfvVtPI4LQ/hVpdiFl1J2vZxztPCA/TvXc21nbWUQitoI4Yx0VFwKnoryKtepVd5u57NKhTpK0FYKKKKyNQooooAKKKKACiiigAooooAKxtX8K6NriEXtlGzH/loo2sPxrZoqoylF3i7EyhGStJXPHte+E95ahptGn+0RjnyZOG+gPevPrq1uLK4aC7gkglU4KOMV9RVl6z4e0zX7Yw6hbLJx8r9GX6GvSoZnOOlTVfieXiMqhPWnoz5sortfFHw41HQw91Y7ryyHJwPnQe471xXWvapVYVY80Hc8KtQnRlyzVgooorQyCiiigAooooAKKKKACvWPhr4x85V0S/k+dR/o8jHqP7teT0+GWSCZJYmKSIQysDyDWGIoRrQcWdGGxEqFRTifUlFc14K8Tp4k0ZXdgLyHCzL7+v410tfL1ISpycZbo+tp1I1IqcdmFFFFQWFFFFABRRRQAUUUUAFFFFABRRRQAUUUUAFFFFABRRRQAVxvxD8T/2Ho5trd8XtyCq46qvc11l1cxWdrLczMFiiUsxPYCvnXxLrcuv63PfSH5Sdsa/3VHQV34DD+1qcz2R52Y4n2NPljuzJJJJJOSamtrG8vN32W1mn2/eMak4qA8AmvfPh/bW1h4O0/ASOS4XedxwXY/zr2cXiPYQ5krniYLCrETcW7WPBGVkYq6lWHBVhgikr2H4k+DUvbN9a0+LF3CMzIo/1iev1FeS2Nncalew2dpGZJ5m2oo/marD4mNanzrTuTicJOjU5N77EGaK9luND0HwP4Kn+3wx3E8qbWZh80jkdB6V4yBgUUMQq13FaL8QxOGdCyk9X+AtFFFdByhRRXZ+CfAs3iOVb29VotMU/QzH0HtWdWrGlHmm9DWjRnWnyQRneFfB1/wCKLjMYMNkp/eXDDr7L6mvcNC8O6d4dsxb2EAX+/IeWc+5q/a2sFlbJb20SxQxjCoowAKmr53FYydd22XY+nwuChh13fcKKKpXOsafZ8T3cSH03VwynGKvJ2O6MJSdoq5dorCbxhoynAut30Bp0fi3RnOPtQX6g1j9bw+3OvvNvqlffkf3G3RVKDV9Puf8AVXcTf8CxVwMGGVII9RW0ZxlrF3MZQlHSSsLRRRVEhRRRQAUUUUAFFFZWreJNI0WMtfXsUZH8GcsfwFVGLk7RVyZSUVeTsatFeaX/AMX7KNiun2E02P4pDtBrHk+MGp7srptsq+hc11xy/ESV+U5JZjh4u3Mex0V5Hb/GScEC50uMjuY3NdLpfxT8P37rHcPJZyH/AJ7Lx+YqZ4GvDVxKhjqE9FI7frXn/jD4b22rB77SQltfdWTokn+BrvILiG6iWWCVJY26MjZBqSsaVWdGXNF2ZtVpQrR5Zq6Pl66tbixupLW6haGeM4ZGGDUNfQPi3wbZeKLQkgRXyD91OByPY+orwnU9Mu9H1CSxvojHOh/Bh6j1FfRYXFxrrs+x81jMFLDu+8SpRRRXWcIUUUqgF1DMFBIBY9B70AJRXVax4A1XR9K/tMzQXNrtDFoicgHvXK1FOpCorwdzSpSnSdpqwUUEgdTinPFJEiSSROiP9xmUgN9KsizZs+Fdfl8O63FdoSYidsqf3lNfQ9tcRXdtHcQOHikUMrDuDXy7XrHwr8SGWJ9EuHyyAvASe3cV5WZYfmj7WO63PWyrFckvZS2e3qen0UUV4R9CFFFFABRRRQAUUUUAFFFFABRRRQAUUUUAFFFFABRRUVzcR2lrLcSttjjUsx9AKErg3bU87+KviD7PZx6NA+JJvnlwei9h+NeQ1pa/qsmta1dX0h/1jnaPRe1ZtfU4WiqNJR69T5DF13XquXToHXrV+bWtTuGtTJeSj7KAIApwI8elUKK6HFPcwU5R2Z6n8N/GE95dzaPq9y0zzZaGSQ9fVa67w/4I0zw9qV3fwbnmmYlS3SJT/CK8Fsorme/t4rLd9qeQCIr1Detez+IdTuPB3gMR3F81xqUo8tZXPJY9SPYV4+MoONTlpO3P0PcwOI56fNVV+TqdBq+m6X4q0yaxlkimVTjcjAmN/X2NeBa5o1zoGrzaddcvHyrjo69jXafCbS9SbVptUV5I7HaVfdnEzHuPp61B8VtUtL3XoLSBFaa1QiWUe/8ADV4VSoV3Qi7r8iMZy18Oq8lZ/mcDRRW74U8NT+J9YW1TK20eGuJPRfT6mvUnOMIuUtkePTpyqSUY7s1PAvguTxJdi7u1ZNMibn/pqR2HtXucMMdvCkMKKkaDCqowAKisrK306zitLWMRwxLtVR2FWK+YxWJlXnd7dD6vCYWOHhZb9Qqve3sGn2r3Nw4SNBk+9WK4HxRdSax4gg0iI/ukYBsdyev6V5mMxHsKfMtW9F6nqYTD+3qcr0S1foWI7jWPFsrGCRrHTQcbh95607fwTpEQzMkk792djzW7a20dnax28KhUjXAAqas6eCg1zVvel5/ojSpjZ35aPux8v1ZgSeDdGcYFuyH1VzWZd+AoiM2l2yn0kGRXZUVU8vw01rBfLQmGPxMHpN/PU8sv/DWpaflntvMQfxw8/wD16q2uqX9m3+j3kqEfwMc/oa9drK1Lw7p2pgmWALJ2kTg15tXJ3B82HlZ/11PQpZupLlrxuv66HMWPji6iwt9biVe7x8H8q6nTte0/U1HkTqH7o3Bri9U8JX+n7pLf/SoR/d+8Pwrn+j55WRT9GFc8cfi8LLkrK/r/AJnRLA4XEx5qLt6f5Hs9FecaX4uv7ArHc/6VAPX74H1712lnr+m3tm1ytyiIgy4kO0r9a9nC4+jiNIuz7Hj4nA1cPrJXXc06yNb8S6X4ftzLf3Kq2PljByzfQVwXin4p8yWegAEjhrtxwP8AdFcFYaVrPirUC0Ect3Mx+eeQnav4179DL21z1nyo8CvmKT5KK5mdJ4h+J+qanvh00fYbU8busjD69q5Kz03U9buv9Gtri8mc8yEE/wDjxr1TQPhRY2gWbWJTdzDny14Qf4139rZ21lCIbaCOGMdFRQBW8sbRoLloRMFga+IfNiJW8jyHS/hLqlyFfUbuO2Q9UT5m/wAK6+w+Fvh60AM8ct047yOQPyFdtRXDUx1ef2reh3U8BQp7Rv6mPb+FtDtQBFpdsMesYNS3Hh3R7qExTaZash4x5QrTorn9pO97s6fZwtayPOdV8O6l4L3at4XlkezT5rjTpCWUjuV9K6zwz4msvE+mLd2p2uOJYm+8jelbLKGUqwBBGCD3rxWWZ/AXxLfySRY3DAunYq3+BNdlNfWouL+NbPv5M5Kkvq0lJfC9H5Htdc74u8J2vijTjG4Ed3GMwTY5U+h9q6BHWRFdDlWGQfUU6uOE5U5KUdGjrnCNSLjLVM+YL+xudMvpbK8iMc8RwwPf3HtVevdPH/g5PEOnm7tUC6jbrlD/AM9F7qa8MZWVmVlKspwynqD6V9LhcSq8L9ep8tjMK8PO3R7Eltaz3twtvawtNM33UQZJp17p97Ys0d3aTQt6Ohwfxp1hf3Ol38N7ZyeXPE2VP9D7V7n4Y8U6X4wslSaKIXkY/eW8oBOfUZ6ilicROh7yjeJWEw9Ov7rlaQ+1gt/E3w+S2tXAWe12Kf7rAd/xrz20+EutyyBbm6toYx1Zckke1eywW0FrH5dvCkSddqKAKlrw6eMqUuZU9me/UwdOryupujjtG+Gug6VteWE3k4/jm5H5dK1vEdvo8OgTSalawta26EqpUcew9Ky/EPxF0jw/ePZOss92nWNBjH4mvLfFXjXUPFBWGRRb2SnIhU/ePqTW9HD4ivNTm3bv/kc9fEYbDwcIJX7f5nNMQzsyjapJIX0HpVrTL+bS9SgvYG2yQuGFVKK99pNWZ82pNO6PpvStRh1bS7e+gOUmQN9D6Vcry34Ta7lZ9Flbp+9h/qK9Sr5XE0fY1XA+vwtdVqSmFFFFYHQFFFFABRRRQAUUUUAFFFFABRRRQAUUUUAFcJ8Uda+waAtjG2JbtsHB6KOv513deCfETV/7U8VTqjZith5SY6HHX9a7svpe0rJvZanBmVb2dBpbvQ5OiiivpD5YKKKKANDRNVk0TWbfUY41laE52N3FdtqXxK0zV5ohf+HvtEEZyu9huU98V5zRWFTD06kuaS1OiliqlKPJF6Hr+r/EbTLbwmjaEFS5l/dpDtx5PqSK8id3lkeSRy8jkszMeST3puOc96KVDDwop8vUeIxU67XN0Jba2mvLqK1t0LzSsERR3Jr6G8KeHYPDWixWcYBmPzTSf3m71w3wp8NBt+v3Kdcx2wI6erV6rXk5lieeXso7Lf1PZyvC8kPay3YUUUV5Z6wjNtQt6DNedeHWFz4yeV+SWdh+teiSDdE4HcGvNPD8n2bxXGG4zI6H9a8jMZWrUb7X/wAj1suV6Na29v8AM9Nooor1zyQooooAKKKKACsfVvDdjqqlmTyp+0qcH8fWtiuN8ZePbXw7GbW123GosOEB4j92/wAKPqyxP7txvcPrP1b95zWscl4itH8MsBeSI6v/AKsoeW/DtXDXuo3GoylRuVDwEXv9fWpkXWPFut7cyXd7MeSfuoP5AV6RbfDD+ztOSWG4E2oAZk3D5T7L6VvDL8Jk8HXjH2lTou3p29dzmnj8XnE1RcuSl1ff1/y2OQ8L+G9Onv4zr0jRwHGyNeAx9GPavcLG0tLK0SGyijjgA+URgYNeSTQyQStBcRNHIOqMK2ND8SXOjsIpS01n3UnlPpXgR4grVqjWK28uny/pnvvh+jQpp4Xfz6/P+kemUVBZ3kF/bLPbSB42HBFT166kpK62PKacXZhRRRTEFFFFABXjfxiiUazYSDhmgYH8DXsleLfFy5EviS2gB/1Nuc/ia78tv9YXzPPzN2w7+R6b4PvGvvCenTucsYgpP04/pW5XM/D9DH4J04N12E/qa6auWukqsku7Oug26UW+yCvIPih4UFncf27ZR4hlOLlVH3W7NXr9V72zh1CymtLhA8MqlWB9DV4au6FRSXzIxNBV6bgz5gqW2uZ7O5jubaVop4zlXU4Iq7r+jTaBrdxp0wOI2zG395D0NZuCcAdScD619QnGcbrZnyTjKnO3VHoMvjLxmvhuHWfNgFrJJ5W4R/MD6n61y8/i3X7m7juZNUmMsbBlAOFz9B1r2Sz8Mxj4fpos4Vibfk/7RGc14GylHZD1Rip/A1wYN0arlaK0fboeljVWpKLcnqvxPYtMOgfErS/9Ot0i1WJdshQ4cH+8PUV5l4l0N/DmuTaa8vmhQHR8Yyp6Zqlp+oXWlX0d7ZTGK4jPDDuPQ+orQ8TeIZPE2pR30sCwyLEI2CnqR3rWlQnSq2i/cfTsY1sRTrUbyXvr8TGooorsOA0dC1OTR9atb6M8xOCR6jvX0lbzpc20c8TbkkUMpHcGvlyvdPhnq/8AaPhdIHbMtq3ln/d7V5OaUrxVRdD2corWm6T66nZ0UUV4Z74UUUUAFFFFABRRRQAUUUUAFFFFABRRRQBQ1u/XS9Fu7xjjyoyR9ccV81TStPPJKx+Z2LH8a9o+Kuo/ZfDcdoGw1zIB+A5rxSveyunam59z53N6vNVUO36hRRRXqHkhRRRQAUUUUAFXdI0ybWdXtdPhHzTOAT6L3NUq9R+EeiZN1rUq/wDTGEn9TWGJrexpOZ04Sj7aqo9D06xs4dPsYLSBQsUKBFHsKsUUV8q3d3Z9ckkrIKKKKQwryzVFbTPFMrdNk4kH0Nep1wXjqy8u9guwPllUxsfevKzem3RU1vF3PVymaVZwe0kd3HIJYkkXowBFOrC8JX/23Q41Y5kh/dt/T9K3a9CjUVWnGa6nn1qbpVHB9AooorUyCiivMfH3xCWDzNH0aZTOflnuFOdg9B71tQoTrT5YmNevCjDmmWPHPxDXTfM0vR3V7wjEkw5EX09TXl+laVf+ItXFrbBpbiVt0kr87R3ZjVS1tbi+vIrW2Rpbid8KO5J7mvf/AAh4Vt/DGlLEoD3cgBnlxyx9PpXsVJU8DS5YayZ4tONTMKvNPSKJvDHhex8MaeILdQ0zDMsxHzOf8K3KKK8Oc5TlzSep70IRhHlitDO1XRbPV4dlxH84+7Iv3lrzzV9DvNGk/ejzLcn5ZlHH4+leqUyWKOeJo5UDowwVIyDXnYzL6eIV9pd/8z0cJj6mHdt49v8AI8q0nV7nRrkSwHdEx/eRZ4Ye3vXpmm6lb6rZrcWz5U9V7qfQ1x2veEZLXfdaapeHq0PdfpWHpOqz6ReC4gJK5xLEf4h/jXk4fEVcBU9lWXu/1qj1cRQpY6n7Wi/e/rRnrNFVdPv4NSs0ubdwyMOncH0NWq+kjJSXNHY+clFxbjLcKKKKYhGYKpYnAAyTXzj4r1Fta8UX1wnIeXyo/oOK9k+IPiBdC8MzFHxc3P7qIe56n8q8j8EaSdX8V2UBBaKI+dKfYf8A169jLoezhKvI8bMp+0nChE930K0FjoVjbAY2QqD9cc1oUUV5EnzNtnsRXKkkFFFFIZ558VfD/wBu0hNWgTNxaffwOWQ9fyrxrqPrX1Hc28d1bS28q7o5FKsD3Br5s1rTJNG1q70+TrDIQvup5Fe7ldfmg6b6HgZtQ5ZKqup6JpHxPtoPCjW96H/tKGPy0AGRLxgHPavLWYs7O33mJY/jSUV3UsPCk24dTzq2JqVlFT6BRRRW5zhRRRQAV3nwr1T7J4jezdsJdJgD/aHT+tcHV7RrxtP1m0u0ODHKp/Wsa9P2lOUe5th6nsqsZ9mfTNFMikWWJJEOVYAg0+vkz7IKKKKACiiigAooooAKKKKACiiigAooooA8a+LV952vW9op+WGLJHuTXntdB42vDe+LtQlzlRJtX6Diufr6rCw5KMV5Hx+Lnz15S8woooroOcKKKKACiiigACl2CKMsxCge5r6R8M6UujeHbOyAwyRgv7seteG+C9NGqeLrCBl3Ro/muPYV9EdBXi5rU1jTXqe9lFLSVR+gUUUV457QUUUUAFZHiXTv7S0WaMDMiDen1Fa9HUe1RVpqpBwlsy6VR05qcd0ea+EdT+w6uIpDiK5G057N/nivSq8u8Sac2l61IIxtjlPmxH0P/wCur1/4vu7jToba2zFLtxNL3/CvBweMWEjOjW+zt/X4nu4zBvFyhWo/a3/r8DsdQ17TtNyJ7hd/9xeT+VYE3j2EHEFlKw9WYCuJONxZiSx6sxyTV620bU7tQ0NlIUPRm4rGeaYqrK1JW9Fc1hlmGpRvVd/V2OnTx3A4KXFjIqnglWzTYfD3gzxBGRFZw+YeSASrg1z0+gatbqWexcgddhzWejPFMHjZopkPUcEGtKOb4zDy/eX/ACZnWynB4iPuW/NHoGheBdG8P37XtnE5mK7VLnO0e1dLXNeGPEh1Jfsl2QLtBw3aQev1rpa+gp4pYqKqp3PBnhXhZOk1YKKKKsgKKx7/AMVaJprFbrUoEcdUDgkfhVa08ceHb2URxanCGPADnbn860VGo1dRdjN1qadnJXOhrFvfC2l310biSHDn7204BrZVldQyMGUjIIPBps00dvC80zqkaDLMxwAK56lGFVcs1c3p1p0nzQdinpujWekhxZxlA/LDJINX6yB4q0EjI1ez/wC/oo/4SnQf+gvaf9/RWsMO4LljGy9DOeIjN80pXfqa9FZH/CU6D/0F7T/v6KmtNe0q/uBBaahbzSkZ2I4JxVOnNatMlVIPRNEuo6VY6tb+Rf20c8fo46VmaD4Q0vw5eXVzYIym4wCpOQoHYVv1Q1fWtP0OzN1qFwsMfbPVj6Ad6cJ1GuSLevQU4U788lt1L9FeaXXxi0+OQi3024lQHhmYLmp7L4vaTPIq3dncWyn+P7wH5Vt9SxFr8pgsdh27cx6JRVax1C01O1S5s50mhboyHNWa5mmnZnUmmroK8h+Luk+Vf2eqouFlXypMeo6GvXq5b4haZ/afg68VVy8IEy/8B5rpwdT2daL+RzY2l7ShJHgNFIDkClr6g+RCiiigAooooAKOhzRRQB9E+DL7+0PCdhMTlhGEJ9xxW9XAfCa887w7PbZ/1E3T68139fKYmHJWlHzPsMLPnoxl5BRRRWB0BRRRQAUUUUAFFFFABRRRQAVHPIIoJJD0VSakrM8Q3H2Xw/fTekLfyqoq8kiZvli2fOd/KZtRuZScl5WP61XpWO5i3qc0lfXpWVj4pu7uFFFFMQUUUUAFFFFAHo/wgsfM1W/viOIoxGD9f/1V7BXn3wjtfL8NT3OOZpz+leg18zj582Il5H1mXw5cPEK8z+Kurajplxposb2W3DhtwjOM16ZXk/xi/wCPjSvo1GASdeKYZhJxw8mjc+FupX2paNeSX11JcOs2FLnoMV3lec/B/wD5AN7/ANd/6V6NUYxJV5JFYJt0Itni3xD1/WLDxfcwWmozwwiJSEQ8DivSPBF1cXnhCwnupmmmdSWdup5NeTfE7/kd7r/rkn8q9U+H/wDyJOnf7h/ma7cVGKwlNpdvyOLCTk8XUTemv5ieOIIn0ZZmH7yNxsP1rgCcDJr0Dxxn+wh/10FcAqeZKkf99wv5mvz/ADdf7Tp2R9/lL/2bXuzsvCXh+NoV1K8QO7cxI3RR6/Wt7V9estFVFmJMj/djQc4rQtohDbRRqAAqgYH0rm9Z8JzatqbXf20ICoVVK5xXsujUw2HUcPG8v61PIVWnicQ5YiVo/wBaGjpHiOy1h2ihLJMoyY3GCR7VS8UeHor20e7t0CXUQ3ZUffHoar6X4Om03U4bz7cG8vOVC4yK6wjIIp06dTEUHDFRs/61JqVKeHrqeGldf1oeOQXEltPHcwkrLE24f4V63p94l/p8F0nSRQa8r1CIQapdxAYCynArtfA05k0d4T/yykIH0ry8oqOnXlRfX80epm1NToKqun5M6ivLPib4vura5Gh6fM0PybriRTzg9FFep14F8RrK4tPGd1JMpEdwA8TdiPSvs8upxnW97ofGZlUnCh7nUPC3gO+8UxPd+ctvahtvmuCzOe+Kn8U/Dq88OWBvkuEurVT+8IXaye/0rW8B+PrHRNNGlamjpGjExzIMjnsa79fEHhrxHaSWRvbaeOYbWhdsFh9K7K2JxNKtdr3fTocdDDYWrR0fvevU4H4WeJ7hNROh3M7SQSKWg3HJQjt9K9P12yl1HQ7yzh2+ZNEUXd0zVGw8HeH9Ou4ryz06KOeP7jqTxW9XnYmtCdX2lNW/zPSw1GcKXs6jueHL8JfEAUAtaf8AfVctrOjTaHqcmn3ewzRgElDkc19NV4F8R/8AkeLz/cX+VengcZVrVHGfY8rMMHSo0+aG9xmi/D/Vte0xNQszbiFyQA7YPFdh4K8Aat4f8SJf3Zt/JEZU7Gycmt/4Yf8AIkW3/XR/512NcuKxtXmnS6ao68JgaXLCr10Y13WNGdjhVGSfavnbxfr83iDXri5kYmCJjHBHngAHGfxr3jxFO1v4d1CVfvCBsflXzjp8Ymv7ONujzIDn3IrXK4L3qj6GWbVH7tNdT1vwj8N9MXSIrvV4Bc3M6h9rH5UB6CsT4geBLPRbD+1dLVo4VYLLD1Az0Ir16FBHCiDoqgClkjjmQpIiup6qwyK5I46qqvO3p2OyWBpSpezS+Z4h8Mdan07xKmnln+yXgIKEcBhyCK9xqBLG0jcOltCrDoQgBFT1niq8a0+dKxphaEqFPkbuFRXUC3NpNA/3ZEKn8RUtFcydjpaufLt1Aba9uLdhgxSsv61FW941tRZ+MtSjUYUybx+NYNfX05c0FLufF1Y8tRx7MKKKKszCik3L6ilBz0oAKKKKAPTPhBc7b6/ts/eQPj6cf1r1uvEPhZN5Xiwpn/WQlf1Br2+vnMyjau33Pp8rlfDpdrhRRRXAeiFFFFABRRRQAUUUUAFFFFABXOeOpPL8H37eqgfma6OuW+Ihx4Kvfqv/AKEK2w6vVj6oxxLtRl6M8Boq3pmnXGralDY2oBllOAWOAo7k16xpnwz8NxwrFdXJu7nHzESADPsK+jr4qnR+I+Xw+DqV9Y7HlOlaTe61fpZWEJlmbqf4UHqT2rudS+Fklt4eNzZXX2vUI/mkRfusO4X3rqtY0FPCvgvUE8OW8i3LjJdfmkI78/SvP/A3ijVND1aGzeOeezupArxODlWP8Qrl+sVa0XUouyXTudyw1Kg1TrK7l17HH8gkEEEHBB6g0V7X4m+GthrV6b20uPsNxLy4Ayrn1x615p4i8K3HhrW7WxnlEsU7KUmxgHnkV0UMZSraJ69jlr4CrRd2tO5mXWjanY2y3N3YTwwNjEjr8pz05qkehr3jx/JDbeAblXiVwUVEBHQ9jXgx+7+FPCYh14OTVtScZhlh5qKdz3v4bQ+T4Js+PvFm/M11tc74FTZ4M0wesQNdFXzuId6sn5s+mw6tSivJBXk/xi/4+NK+jV6xXn/xW0Wa/wBEhvrdC72j5dQOdh6mtcDJRrxbMcfFyw8kiH4P/wDICvf+u/8ASvRq8Q+HHi218P3M9rfvstLkhlk7Kw9favULnxp4dtbVp21W3dQMhUbJP0Fa42hU9u2luZ4GvT+rpN2seSfE7/kd7r/rkn8q9U+H/wDyJOnf7h/ma8V1q+n8U+J5riCJjJdyBIowOcdB+le/6Fp39k6HaWPeGMK31710Y73MPCm9/wDgHNgPfxFSotv+CU/F0Bm8PT4HKYb9a84t3C3NvIegkU/rXr11At1aywN0kUr+deRXFs9rcTWsgIeJiv8Aga+Ezmm41Y1V1/Q+6yeopU5U30/U9hjYNGrDoQDXJa34rvNM1aS0jt42RQCGY8mtDwvrceo6ekEjgXUI2sp7jsRTtd8Mwa1IkwlMM6jG8DOR6GvTrzq18Op4Z6/1oedRhToYhwxK0/rU54eOdRJAFnESegB5NP8A+Ey1f/oGH/vk1saN4Rt9MuhcyzG4lUfJkYC/hVzX9Vt9K0+RiV89wVjTuTXJGli40nUrVeW3ozqlVwsqip0aXNf1R5td3DXd5NcuoV5W3Mo6A12ngSMjTZ5COHlOK4VVkdgigtLI2AB3Jr1bRNPGmaTBbfxKuWPqa48opyqYh1H0/NnXm1SMKCprr+SNCsvW9C0zxBZm21CFZFH3W6Mh9Qa1DyCK+d/E82q6d4l1G0a+ukxKWT5yMqehFfZYOg60/dlZo+OxmIjRheUbpnWan8IbpGZ9M1BJE7RzDB/OuJ1nwzq3h9wb+0aNCcLMhyufqK9h8GeL9O1LQraGe8SO8hQJKkrYJI7+9VvH/ifRl8N3ViJ4rm5nTYkaEMVPqfSu6lisTGr7KaucFbCYaVL2sHb5nG+AvGt9p+rW+mXs7z2M7bF3nJiPbB9K9sr5y8IabLqfirT7eNSwSQSSEfwqO9fRo4FYZnCEai5d3udGVznKk+bZbBXgXxH/AOR4vP8AcX+Ve+14F8R/+R4vP9xf5UZX/GfoLNv4C9T0z4Yf8iRbf9dH/nXY1x3ww/5Ei2/66P8Azrsa5MV/Gn6s7ML/AAIeiKWr2v23SLu2AyZImUfXFfNMbNZXaMwIa3lG4em0/wD1q+o68j8e+ALsX8uraPAZopjumgT7wb1A7125bXjBuE3ucWZ4eVRKpBXaPU9PuUvNOtrmNgyyRqwI9xVLxHr0HhvR5NRuEaRVIUIvUkmvGdC8c654XtjY+SZYFPyxzqQU9h7VX1nxBr/jKeOOSCSRFP7u3gQ7c+p96cctl7T3muUUszj7P3U+Y9J0b4m2etavb6dDYXCyTEgMegxXd15z8O/A1xpEx1fVFCXTLtii6+WD1J969GrjxapRqctLY7cI60qfNW3CiiiuY6Twv4ow+V40dgP9ZArfzrjK734trjxVbN62w/ma5Xw/odx4i1iLTrZgjMCzueiKOpr6jDTSw8ZS2sfJ4um5YmUY7tlK1tLi+uUtrSF5p3+6iDJNPv8ATrvSrw2t9btDMuCUbuK9h8P2Ph7wbrsOjJI9xq12u5pWGdo9PauO8cabJd/EpLS4uBDHdhAkr9EWs6eM56vLa0bX9TapgfZ0ua95Xsdh4dsvAuu2UEVrZWhn2ZaF/wDWDHXNYfxE8DWunWK6tpFuIoouJ4U6Y/vVma74O1DwPNb67pl0bmKBgWYDlfr6g16lpepWfi3wwJ0UNFcRFJIz/C2ORXBOcqMo1qcnKLPQhTjWhKjVilI8j8HeArjxMhvJ5Tb2AOFYfekPtTvHHg2z8Kx20ltePKZ2I8uTqB61FpfijxD4daXw9pwSQpOyRqU3MDnoKb4x0nxPEIdU8QsriTCLsbIj9sdq7k6vt05SSi9l3OBxo/V2oQbkt32D4cybPGlmP724foa98r5++H5x43033dv/AEE19A15+a/xl6HoZQ/3L9f8gooorzD1QooooAKKKKACiiigAooooAK5X4ijPgq9+qf+hCuqrm/HkfmeDr8eig/ka2w+lWPqjHEq9Gfoz59V2Q5RmU+qnBpyTTRSCSOeVJFOQyscg0yivq7Hxyk1se8eBPF0XiLS1t7h1GowLtlQn74/vCur+zw7g3lR7h0O0ZFfMljc3dpfRT2Ejx3StiMp1J9K9Bm1D4lau0axWktmoAGQoXPua8TE4BKd4yST7n0GFzDmp2lFtrseiw6Cwljlur6edorhpo8nAAOPl+gxWH8QfDl74jTTIbKNS0c+55GONi963PDUetw6Sqa9LDJdA/ej/u+/vXB+Kfide2WuTWekLA8EPytI4zlu+K56EK0q37uza+46a86MKP7zRP7zZ+KE9vb+DBaSTATO6CNO7Y614mfun6Vf1bWL7XL43moTmWU8KOiqPQCqJ6GvbwlB0KfK3qeBjMQq9XmitD6G8DNu8GaYf+mIFdDXKfDiXzfBNif7oK/lXV185iFarJebPp8O70o+iCkZVdSrAFSMEHvS0VibHDax8LdF1KZprYvZSMcsI/un8Kxo/g1AJMvq0hX0EeD/ADr1KiuqONrxVlI5ZYKhJ3cTnPD3gnR/DjebbQmS5IwZpeW/D0ro+lFYPjHVxonhi8usgSFNkY9WPFZXnWmru7ZraFGDsrJFXRvHGm6vrt5pKnypoHKxljxMB1xTfFfh1r4fbrNQblBh0H/LQf414bpNreX2r2lvZu4vJJQVkXqpzy1fS1pFJDaQxTSmWREAaQ/xHHJrTNsvo8qpvZ/h5meU5jVcnUS2/HyPIEd4ptyM8UyHtwymtiDxXrMC7ftCye7rk12uq+G7DVSXkj8uf/nqnB/GuWuvBGoQkm2mjnXsG+U18dPA4vDN+yba8v8AI+vhjsJiEvapJ+f+ZUl8WazKuBOkfuq81ku9xeXAaR5J53OBk5JPoKsXuk6hpyb7u2aOPON45GaqI7xSJJE22RDuVh2NcFWdWTtWb+Z3UoUkr0kvkdz4Y8MNZst/fqPtGP3cf/PP/wCvXWVj+Htbj1ixBJC3MfEqeh9fpWxX1uDhShRXsdmfK4ydWdZ+23QVzPirwVp/ihFeUmC7QYSdOuPQ+orpqK7YVJU5c0XZnFOnGpHlkro8ZuPhFq6SHyL63kXsxBU1NZ/B+/dwbvUYo17+Wu417BRXW8xxFrX/AAONZbh77GH4c8Kab4ZtillGTK/+smflmqXxH4is/DWmNe3ZJ52pGv3nPoKvahf22mWMt5dyrHDEu5mNfP3ivxNceKNXa5kyttHlbeI/wj1+powuHniqnNPbqGLxEMJT5Yb9Eel2fxa0SZttzDcW+e5XIrn9U8PWnjrxHcXuj63buzoCYihygHHNcJpWlXet6lFYWMZeaQ8nsg9TXv8A4Y8M2fhnS1tbdQ0rczTY5dq68RGlg3zUn7zOTDSq41Wqr3UN8IaHN4d8PxadPKssiMx3KMDk1u0UV5E5ucnJ7s9iEFCKitkZeo+ILDSrhYbtnRmXcvy5BFLpuvWGrSvFaylnQZIIxxVPxbpf9oaS0ka5ng+deOo7iuG0O/8AsGsW1znCMdjj2NeNiMdVw+JUJW5H/X4Hs4fBUq+Gc435l+f/AAT1GWxtZzmW2ic+rIDToraCAYihjQf7KgVICCAQcg0texdnj2VwooopDCiiigDxb4uNnxRar6Ww/max/AGqx6R4vtpJiBFODCxPYnpV/wCKcvm+Mto/5ZwKP51xVfTYemp4VQfVHy2JquGLc10Z7hrXhC8uPHOn+IbCSLZGVE8bHBIHcVa8aeFNL8QRwTXl39jnjO2ObIGc9j615fp/xG8SadaiBbmOdVGFMy5I/Gu18TRS+LfhlbajG2+5iUTsF45H3hXnzo1qU4c8rJaJo9OFehVhPkjd7tDvD3hXXtI1N7S8vF1PRLmMpIGbO30OK1/Bfhe78L3Op27SiTT5JA9tzyOuQa8Ys/EGs2Me201S6iT+6H4rpvDfxK1LRkli1DzNQiblCzfMrfX0ravhMQ4ys07/AC+fqYUMbh1JXTVv6sUfE8d3Z/EO9bTiy3fm+ZFs65PpVLxF4m1nXHig1VinkceTt2/N6ketUtX1i61fWJdVlIjuGYMuzjZjpXtWkWGleMvDFnealZwzzPGFd8fMGHXmtqtRYeMJVI3tp5owpU3iZThTla+vkzyv4fj/AIrjTP8Afb/0E19BV5NZaLpuj/FaztNLkLRohd0LZ2Ng8Zr1mvNzGoqk4yXVHpZZTdOEovo/8gooorzz0gooooAKKKKACiiigAooooAKyfE1v9q8OX8Q7xN/KtaormLzrWWI/wAaFfzFVB8skyZx5otHy8RhiPQ0lT3kZivriMjBWRh+tQV9endHxTVnYVWZGDKSrKcgjqDXU6T8Q/EOlAobr7XH/duOSPoa5WionShUVpq5dOtOm7wdjtNU+J2u6jaNbRiK1Vxhnj5bHse1cX/nJooop0oU1aCsOrXqVXebuFFFFaGR7T8JbkS+FZLfOTDO35Gu+ryT4P32281GxJ++qyAfTr/OvW6+Yx0eXESPrMBPmw8WFFFFch2BRRRQAV5T8YNS3NYaWrcZMzgfkK9WrwH4i3TX3je7RDkRhYkHvgf1r0MthzV7voefmc3GhZddDp/hJoQd7jW5kzj91BkfmR/KvV6yfDOmppHhyxs0GNkQLfU8mtaufFVfa1XI6MJRVKiohRRRXOdBHPBFcwvDMgeNxgqe9eceIPDsujSmaENJZMeD1MfsfavS6ZLEk0TRyIHRhgqRwRXHjMHDExs9GtmdmExk8NK61XVHkljfXGnXaXVs2HXqOzj0NemaPrNvrFoJYjiQcPGeqmuL8ReGZNLdrm0VpLMnJUcmP/61Y1ne3FhcrdWkmyQfkw9DXhYfEVcBVdOotO36o9yvh6WPpqpTevf9Gev0Vi6H4jttYj2HEV0o+aIn9R61tV9LSqwqxU4O6Pm6tKdKThNWYVDdXUFlayXNzKsUMa7mdjgAUy/v7XTLOS7vJlihjGWZjXhnjLxtc+J7gwQlodNQ/JHnmT3b/Cu7C4WVeWm3c4MVi4YeN3v2Dxt4zm8T3nkwFo9Mib5E/wCeh/vGuf0zTLvWNQjsbGIyTyH8FHqfapNH0e+13UEsrCIvIfvN/DGPUmvePCvhOy8L2AihHmXLjM05HLH/AAr2K9enhKahDft/meLQw9TG1PaVNhPCfhO08L6cI4wJLqQZmmI5Y+g9q6Giivn5zlOTlJ6n0cIRhFRitAoooqShCAykEZB4IryjXdPOnatc2w4UnfH9DXrFcb47sx5dtfKOUOxvoa8rN6HtKHP1j+XU9TKa3JX5Okje8PXv2/RLaUnLBdrfUcVqVx3gK5/c3dof4GDj6GuxrrwVX2uHjJ9vyOXG0vZV5RQUUUV1HKFFFMmkWGCSVzhUUkmgD598d3IuvGuosDlUcIPwFc7Vi/uDd6ld3LdZZmb9ar19dSjywUeyPjK0uepKXdhW5Z+LNUsfDs2iQOotpSctj5lB6gVh0VUoRnpJXJhUlB3i7B0oooqiArW0jxLq2hwTw6fdGOKYYZTyAfUehrJoqZRjJWkrlQnKDvF2Z2/wxR7nxiZpGZ3EbOzsckn1/WvcK8h+ENvu1S+uMfdiCfma9er57Mnevbsj6XK1bD3fVsKKKK4D0QooooAKKKKACiiigAooooAKKKKAPnTxhafYfFeoQ4wBKWH481h13vxWsvs/iWK4A+WeIEn3BxXBV9Xhp89GMvI+OxUOStKPmFFFFbmAUUUUAFFFFAHS+AdR/s3xlZOzbUmzCx+tfQVfLUcjQyxzIcPGwcH3FfSuh6imraLaXyEESxhjjsccivEzWn70anyPfyireMqb6GhRRRXkHshRRRQAV8/XcX234lvE3Ia/GfoDX0DXhF+n9m/Fj95wPtatz/tf/rr0stes7b2PMzJXUL7XPdwABgdBRRRXmnphRRRQAUUUUAIyq6lWAKkYIPeuF8ReE2ty95pqFourwD+H3Fd3QcAc9K5sThaeIhyz+T7HThsVUw8uaH3HjSOyOskbskiHhl4KmuntPiDFp1mw1gEuq/I6dZD6Y9axfHusaHZ3bLpziTUSf3qx/cH19682uLma6lMkrlmNLJ8gxca3PUlyw/8ASvl09fuFnHEGFdHkpx5p/wDpPz6+hseJ/Fl/4ovN9wTFaof3Vup4HufU1F4c8Mah4mvRDaIVgU/vbgj5UH9TTNL0Z7p0lnUrADkjoXHoK9r8Matoq2UdjZxpZlBjyW4yfXPevfxGcYTDy+rUZLmX3L/g+R4GHyfFYiP1qvF8r/r7i/4e8OWHhvT1tbOMbjzJKfvSH1JrXo60V5kpOT5pO7PVjFRXLFaBRRRUlBRRRQAVj+KIBceHrpSOVXcPwNbFZ+uMF0W7J6eWaxxCUqMk+zNsO2qsWu6OK8ETFdbZM8SRc16LXmfgwE+IYcdojmvTK8/Jm3hvmzvzhJYj5IKKKK9Y8oK53xzqX9l+EL6YHDOnlL9W4roq8p+L+rAtZaSjc/66Qe3aunCU/aVoxObGVfZ0ZSPLR0FLRRX1J8gFFFFABRRRQAUUUUAeyfCSz8rQ7q6I/wBdLgH6CvQ65zwLZfYPCFjGRguvmH/gXNdHXyuKnz1pPzPr8JDkoRj5BRRRXOdIUUUUAFFFFABRRRQAUUUUAFFFFAHnvxZ07z9Ct71RzbyYY+x4rxqvpLxJpw1Xw9e2mMs8ZK/7w6V83uhjkZG4ZSQa9/K6nNScex85m1LlrKfcbRRRXpnlBRRRQAUUUUAFet/CPWhLY3OjSN88LeZED3U9fyryStTw5rMmg6/a6gmdqNtkHqh61zYuj7ak49TrwVf2NZS6H0nRUcE8dzbxzxMGjkUMrDuDUlfLH1oUUUUAFeRfFnR5LXUbTXbdThsJIw7MOVNeu1T1TTbbV9OmsbtA8Mq4Pt710Yat7Gop9DnxNH21Nw6lLwtrUWveH7a8jYF9oWRc8qw4Oa2a8ViOs/C3XH3xvc6TMeSPusPX2YV6lovijSdetlmsruMkjmNjhl9sVeJw7g+eGsXsyMNiFJck9JI2KKOtRy3EEIJlmjQD+8wFch13JKK5fVfiB4e0oENeCeUf8s4fmP8AhXn2ufFTVL9Wh02FbKI8eYeXI/pXXSwVarsrLzOStjaNLd3fkep614l0rQIDJf3SI38MYOWb2AryPxN8R9S1vfbWO6yszx8p/eOPc9q5IfbNVvMjz7y6c9eXY13Ph/4V6hfFZ9Xk+yQdfKXlz9fSvShhsPhVzVXd/wBdDy54rE4t8tJWX9dThrGwu9TuhbWNvJcTseijP4k16n4e+FUENqZtYlMl06/KifdiP9a7rSNB03QrYQafbJEMctj5m+p71pVx4rMJVk4Q0T+87cJl0aLU56yPLNV0C90dj5iGS3H3ZUHA+o7Vl8MARz6Edq9mZFdSrqGU8EEda5jVfBlrdM01k32aU87R9w/h2r4zFZPKPvUNV2PssLm0X7tbR9zmdN8T6lpuE8z7RCP4JDyPoa67TvGGm3uElc28p/hk6fnXDX+j6hprEXNs2ztIgypqjlXGOD7VyUsdicM+R/czrq4LDYlc6+9HsqSJIoZHVlPcHNOryC2vryyOba6lj9gcj8q3LbxrqUIAniinHr9016lLOaUv4ia/E8urk9WP8Np/geh0Vx8Pj23P+us5VP8AsnNTt4704DiGcn0wK7FmOFavznK8vxKduQ6muV8aaqkNj/Z8bAzTfeA/hWs298c3MyFLO2EWf43OSPwrmf8ASL27wC891MeM8kn/AArzsdmcJwdKjq31PQwWWThNVa2luh0ngW136hcXOPljQID7131Zmg6UukaXHB1kPzSH1atOvSwFB0KEYPfdnnY6uq1dyW3QKKKK7DjGySLFG0jsFVQSSewr5v8AEurNrniK8vj9xnKxj0UcCvW/ib4g/srw8bOF8XN58gweQv8AEa8PAwMV7eV0bRdV9djwc3r3apLpuFFFFeueKFFFFABRRRQAVa021a91O2tkGWkkVcfjVWu1+GOmfbvFKXDLlLVTJn36Csq1T2dNy7GtCn7SpGHdntttCtvbRQoMLGoUfhUtFFfJbn2aVgooooAKKKKACiiigAooooAKKKKACiiigAr588daQdI8U3UariKU+bH9D/8AXzX0HXnXxX0b7TpUOqRr89u218dSp/8Ar135dV9nWs9noedmdH2lC63Wp47RRRX0Z8wFFFFABRRRQAUdaKKAPX/hX4l+12D6JcyZntxuhJP3k9Pwr0ivmLTdRuNJ1KC/tW2zQsGHuO4r6L0HWbbX9Ig1C2YFZB8y91buDXz+Y4b2c/aR2f5n0uWYr2lP2ct1+RpUUUV5p6YUUUUAQ3Vpb3sDQXMKSxN1RxkGuC1X4UWE0xuNJu5rCXqFU5X/ABFeh0VrSr1KXwOxlVoU6vxo8fuPA/jm1ylvrDzJ2xOw/nWVN4D8Z3RxcB5f9+4z/WvdaK6o5jVXRfccksupPq/vPErP4T67Kf30ttbr35JNdPpnwj02Aq+oXc1y3dF+Vf0r0aipnmFefW3oVTy7Dwd7X9ShpuiabpEQSxs4oQBjKryfqav0UVxuTk7s7VFRVkFFFFIYUUUUAIyq6lWAIPUGsa/8K6XfZYweVIf4o+K2qKzqUadVWmrmlOrOm7wdjhbrwJcJk2l2rjssgwayJvDOswdbTePVCDXqNFedUyfDy+G6/rzPQp5viI/FZ/15HkbaZqCHDWM4P+7SppeoyHCWM5P+7ivW6Kw/sSH87Nv7an/Ijzez8H6tcsPNVLZPVjk12OjeHbPR13RgyTnrK/X8PSteiu7D5dQoPmSu+7OPEZhWrrlbsuyCiiiu44Qpk00dvC80rBI0UszHoAKfXmHxS8V+XF/YFnJ+8kGbllP3V/u/jW1Ci61RQRjiK0aNNzkcF4s15/EfiCe9JPkKfLgX0Ud/xrEo6cCivqoQUIqMdkfIVJupJyluwoooqiAooooAKKKKACva/hZpP2Lw89664kunyM/3R0rx/S7GTU9TtrOJcvM4UCvpSxtI7CxgtIhhIkCL+FeVmlW0FTXU9fKKPNUdR9CxRRRXhH0IUUUUAFFFFABRRRQAUUUUAFFFFABRRRQAVW1Cyi1HT57OYZjmQofxqzRTTad0JpNWZ8yapp8ul6pcWUy4eFyp/pVOvUviv4fIaLW4F4OI5sD8jXltfVYasq1NTPkMVQdGq4BRRRW5zhRRRQAUUUUAFdV4G8WP4Z1XZMSdPuCBKv8AcPZhXK0VFSnGpFwlszSlVlSmpx3R9SRSpPEksTh43G5WB4Ip9eN/Dzxx/ZciaNqcn+iOcQSsf9WT/CfavYwQwBBBB6EV8xiMPKhPlZ9ZhsRGvDmiLRRRXOdAUUUUAFFFFABRRRQAUUUUAFFFFABRRRQAUUUUAFFFFABRRRQAUUUUAFFFZPiHxBZ+HNLe9u36cRxjq7egqoxcnyx3JlJRXNLYo+M/FUPhjSTICr3kvywRep9foK8AnnluriW4ncyTSsWdiepNXNb1q71/VJL+8bLtwiZ4RewFZ9fSYPCqhDXd7ny+OxbxE9PhWwUUUV2HCFFFFABRRRQAUUVNa20t5dxW0KlpJWCqB3JpN21BK+iPRPhPoRmvZtYlX5Ih5cWR1Y9T+H9a9drM8P6RHoeiW1hGB+7X5yP4m7mtOvlsVW9tVcuh9fg6HsKKh16hRRRXOdIUUUUAFFFFABRRRQAUUUUAFFFFABRRRQAUUUUAVNSsIdU06eyuFzHMhU+3vXzlrOlz6NqtxY3C4eJsA+o7GvpivP8A4m+GP7R04arapm5th+8A6sn/ANavRy7EeznyS2f5nmZnhva0+eO6/I8Yooor6E+aCiiigAooooAKKKKAAjIwa9H8B/EE2Jj0nWJCbc/LDcMclPZvb3rziggEYPIrGtRhWjyyN8PiJ0J80T6mVldQysGUjIIPBpa8N8G/EC58Pslnfl7jTicAk5aL6eor2jT9RtNUtEurKdJoXHDKa+cxOFnQlrt3Pp8Ni6eIjeO/YtUUUVzHUFFFFABRRRQAUUUUAFFFFABRRRQAUUUUAFFFFABRRRQAUUVynizxzYeGojEpFxfsPkgU9PdvSrp05VJcsVdkVKkaceabsjU8Q+I7Hw3p7XV5J83/ACziB+Zz6CvBPEHiC98Sak15eNgDiKIH5Yx/jUGravfa5fve38xklb7q/wAKD0AqjX0OEwcaCu9ZHzWNx0q75Y6RCiiiu488KKKKACiiigAooooAK9M+FfhwzXD63cJ+7jykAI6t3P4VwuhaPPrurwWFuOXPzN2Ve5r6L03T4NL0+CytlCxRKFHv715mZYjkh7OO7/I9XK8N7SftJbL8y1RRRXgH0YUUUUAFFFFABRRRQAUUUUAFFFFABRRRQAUUUUAFFFFABSModSrAFSMEHvS0UAeDePvCzeH9WM0CH7DcEtGf7p7rXI19La5o1trulTWN0uVcfK3dT2Ir551rR7nQ9UlsbpcOh4PZh2Ir6LAYr2sOWXxI+ZzHCexnzx+F/gZ9FFFegeaFFFFABRRRQAUUUUAFauheItS8O3Yn0+YhSfnhY5R/wrKoqZRUlaSuioTlB80XZnvHhj4g6Xr6rBKwtL3vFIcBj7HvXX18sdwckEdCDgiuu8P/ABE1nQwkMzfbbUcbJD8yj2NeRiMs+1S+49vDZqn7tb7z3miuW0Px/oWthUW4+zXB6xTfLz7HvXUAhgCCCD3FeTOnOm7TVj2IVIVFeDuLRRRUFhRRRQAUUUUAFFFFABRRRQAUUVWvdQs9OhM15cxwxju7AU0m3ZCbSV2War3t9a6fbNcXc6QxL1ZzgV57r3xZtIA0OiwG5l6ebIMIP8a8y1fXNS12487Ubp5T2TOFX6CvQoZdUqaz0X4nnYjM6VPSGrO78U/FOS4D2mggxxnIa6ccn/dFebO7yyNJI7PIxyzsck02ivbo0KdFWgjwa+JqV3ebCiiitjnCiiigAooooAKKKKAClUFmCgZJOAKSvR/ht4PN7OutX0f+jxn9wjD77ev0FY160aMHORtQoSrTUInW/D3wqNC0r7Vcp/p1yMtkfcXsK7Oiivl6tSVWbnLdn11GlGlBQjsgooorM0CiiigAooooAKKKKACiiigAooooAKKKKACiiigAooooAKKKKACuY8aeE4vEumnYFW9iBMT+v+yfaunoq6dSVOSlHdEVKcakXCWzPl66tprO5kt7iNo5Y22srDkGoa9w8eeCU163N9ZKF1CNenQSj0PvXiUsUkErRSoUkQ4ZWGCDX02GxMa8LrfqfKYvCyw87PboxlFFFdJyhRRRQAUUUUAFFFFABRRRQAY5z39a2tJ8W65opAtL+Qxj/lnKdy1i0VMoRmrSVy4VJwd4ux6hpnxgcYXVNOz6vAf6GussPiN4bvsAXvksf4Zl24rwOggHqBXDUy2hLbQ76eaV476n05b6rYXYBt7yCXP9xwatAg9CK+WlZozlHdD/ALLEVbh1fVLf/VajdLj/AKaGuaWU/wAsvwOuOcL7UT6bor5wTxZ4hj+7q9z/AN9U8+MfEhGDrFx+YrP+yqn8yNP7Ypfys+jM0x5Y4xl3VR6k4r5vk8S65MMPq10R/vVRlvbuc5mu55P96Q1SymXWRMs4h0ifRV54o0SwUm41O3XHYOCfyrmtQ+K+hW2RaJPduP7q7R+ZrxMgE5PJ9+aWuiGV0l8TbOapm9V/CkjutU+Kut3oZLKOKzQ9GHzPXGXl9d6hKZby6lnc93bP6VBRXdToU6fwKxwVcTVq/HK4UUUVqYBRRRQAUUUUAFFFFABRRRQAUUVv+FfC114m1ERRgpbIcyy44Uen1qJzjCLlJ6FwhKpJRirtlvwT4Rm8SaiHlVksIjmV/wC9/siveYIIrWBIIUCRoNqqBwBVfTNMtdIsIrO0jCRRjAx39zVyvmsXinXnfotj6nB4SOHhbq9wooorlOwKKKKACiiigAooooAKKKKACiiigAooooAKKKKACiiigAooooAKKKKACiiigArhfHPgSPXI2v8AT1VL9RyvQSj/ABruqK0pVZUpc0DKtRhWhyTWh8uTwS207wzRtHIhwysMEGo6958Y+B7XxHCbiALDqCj5XA4f2NeI6jpt3pV49peQtFKh5BHX3FfSYbFQrx037Hy+Lwc8PLXVdypRRRXUcgUUUUAFFFFABRRRQAUUUUAFFbGh+F9X8QyhbG1bys/NPIMIPx71qeNfD1h4YTT7CBmlvWUyXExP3h2AHasXWgpqnfU3WGqezdRqyRydFHQZPSuw0nwfbR6Cdf8AEU8lvYYzHDH9+T0/OqqVY01eRNKjKq7ROPor0HSvDHhjxdZ3C6I91ZX8Az5czZBHY1wt7Zz6ffTWd0myeFirr71NOtGbcdmujKq4eVOKlun1RBRRXf8Ah7wFp19odvqOr6i1qbnLRJuC/L689adWtGkryFRoTrO0TgKK9SHgnwbpx+2XOrmeKEbjEZRhsdq80vp4rm/uJreEQQO5McS9FXsKmlXjVb5Uy6+GlRScmtSCip7OyudQu47WzhaaeQ4VFFde3g3SNDiSTxRrHlTMM/ZLb5nqqlaEHZ79upFLDzqK6279DiaK3dal8Lm1WPQ7a8WfdzLO3BX6VhVUJcyvaxFSHI7XuFFFFWQFFFFABRRRQAUUV1/hDwNd+IpluJw0GnqfmkPV/Zf8azqVI04803ZGlKlOrLlgrsoeFvCl54mvgkamO1Q/vZiOAPQe9e86TpFpounx2dnEEjQcnux9TUmnada6VZR2lnCsUKDAA7+5q1XzuLxcq7tsj6fB4KOHjfeXcKKKK4ztCiiigAooooAKKKKACiiigAooooAKKKKACiiigAooooAKKKKACiiigAooooAKKKKACiiigArG8Q+GdP8AEdmYbuMCQD5JV+8prZoqoylB80XZkzhGceWSuj548S+EdR8N3JE6GS3J+SdR8p+voa5+vqK5toLyB4LiJZYnGGVhkGvLfFPwudC93ofzL1a3Y8j/AHT/AEr28LmMZ+7V0fc8DF5XKHvUtV26nl9FST281rM0U8TRyKcFWGCKjr1DyGrBRRRTAKKKKACprScWt5DcGJJRGwby3+63sahopNX0GnZ3R6n4C8Qax4i8VSNPMsVlbwki2hXagzwK5Hx9qH9oeM75g25ISIl/Cuw+F9uNO8N6prLjG7OCf7qjNeXTzNc3M07HJlkZyfqa4KEI/WZuK0SseniaklhYKT1lqWdHtFv9csLR/uTTqrfTNel/F1vs+kaXaR/LEZDwOnAGK8x0y8/s7VrS+xnyJVcj1ANex+MNJXxz4ZtbrSJ4pJYz5kYLYDZ6j2NLFS5MRTnL4R4OPPhqkI/EcR8KmceMsLnabdt1HxUt44fGO9AAZYFZvrzXV/DvwfcaJfXF7fXEBudmzyIm3eWD6n1rhfiBqS6l4yvGRtyQYhBHQ461NOaqYxyhskOrB0sCoz3bOajQSSxxswVWYAk9hmvX/FfgKXXbGxn0u8X/AEW3EccJPyMMdQe1ePV13gXxZe6LrNtZvM8mnzuI2jY52E9xXRioVHapTesTnwVSkr06i0kctdWs1ndS2tzE0c8TbXRuxqNVaR1RFLOxCqB3Jrvvi1bxReI7WeMAPND8+O+OlZHw809dR8ZWgddyQAzEH1HT+dVDEXoe2fYieHaxHsb9TtrexT4feEfOhtzPrt4AqgLuO89h7CvMdT0/WYpXvNVtbpZJW3NLKp5Jr034j+ML/Rr+HTtOEccjR7nnK5ZR6D0rQ8CaxJ4v8N3drq6pPJE3lOxX76kcH61wUqtSlT9vKN779z0qtKlWqfV4ytbbseJUVc1ayGm6ze2SnKwTMin2zxVOvXTTV0eHKLi2mFFFFMQUUUUAFOjjeV1SNSzscAAZJrY0HwvqniGfZZwHywfmlfhV/GvZPDHgbTfDqLKVFxeY5mcdPoO1ceJxlOgrbvsduFwNSu77Luch4Q+GbSFL7XE2p1S27n/e/wAK9ViijgiWKJFRFGFVRgAU+ivAr4idaV5s+jw+Gp0I8sEFFFFYHQFFFFABRRRQAUUUUAFFFFABRRRQAUUUUAFFFFABRRRQAUUUUAFFFFABRRRQAUUUUAFFFFABRRRQAUUUUAFFFFAGJr3hXSvEMJW8gAlx8sycMPxryfxD8N9V0jfNaj7ZbDnKD5gPcV7nRXXQxlWjonddjjxGBpV9WrPufLLKyMVZSpHUEYpK+h9c8GaNrwLXFsEmP/LWL5W/H1rzbWvhZqlluk091vIh0Xo/5V7FHMKVTR6M8SvltalrHVeRwNFT3VldWUpiuYJInHUOuKgruTT1R57TWjCkbpx16D60pzjjrXVaXq3hPS0t5W0e6vLxAGd5X+Td7ConNxWiuaUqam9XY7fVE/4Rv4RpbH5JZIlQjuS/X+deOgYAFej6t8QdC8RWiWeraPc+QrBh5UmCDXBag1k1/MdOSRLMn90spywHvXLgozgmpqzbudmPlCfK4SukrFaruljVJ7tbLSpLjzpjgJExA+prR0STwtFaO2uQXs11u+RYDhdvvWs3jq30y2a38NaPDYbhhp5Pmc1tUqTd4xjf12MaVOCtOc7em501/qFv8O/CS6bDN52t3QLO27JDHqx9hXkxLMxZiWYnJJ6k0+4uJ7u4e4uZXmmkOWdzkmpdOuxYanbXhhWYQyBzG/RsdqKNH2UW95PcMRiPbSS2itit3weD6Hiui8FaJLrGvQzEbbGzYTXEzcKAO2fWuh1HxV4I1dlubzRJ/tQHIRQoP1NYGteL5tQsv7M021TTdLHWGLq/+8ah1KtSPKo2v1f9alqlRoy53PmS6IZ4115fEHiSa5hObaIeVCfUDv8AjWn8LrpLfxiqOQDNCyL9a4upbW5msruK6tpDHPCwdGHY1pKgnRdKPaxlDENV1Wl3udn8VUZfGCswwrQLt98V0PwjX7NomqXsvyxGTO49MKOaxb7xj4d8UWUC+JdPukuoRgS2p6+v4Vmaz4xSbRl0PQ7VrHS1GG3HLyfWuL2dSdBUHG3d9Dv9pSp13iFK/ZdTn9XvBqGt314v3ZpmZfpniqdHSgDJwK9NKysjyZScpNsKK2dJ8K6xrTgWllIUPWRhhR+NeiaH8J7aHbLq9wZn6+VHwo/HvXPWxdKl8T1Oijg61b4Vp3PL9N0i/wBWuBDY20kzn+6OB+NeneHPhVFDtuNbkEr9RBGflH1PevQ7LTrPTYBDZ28cMY7IuKs15FfMqk9IaL8T2sPldOnrU1f4EVtawWcCwW8SRRKMKqDAFS0UV5rd9z1EraIKKKKACiiigAooooAKKKKACiiigAooooAKKKKACiiigAooooAKKKKACiiigAooooAKKKKACiiigAooooAKKKKACiiigAooooAKKKKACiiigCpe6ZY6lF5V5axTJ6Oua43VPhVpF3uaylltHPb7y/lXe0VrTr1KfwOxjVw9Kr8cbniGo/C7XbTLW/lXSdthw35Vy15oup6exW6sZ4iPVDX0xTXjSRSrqrA9QRmu+nmlRfErnn1MopS+BtfifLZBU4IIPvSV9IXnhfRL4Hz9Nt2J/iCAGsO5+GHh2fJSKaJv9mQ4/KuqOa0n8SaOOeUVV8LTPC6K9dufhFZsD9mv5VPoyg1mSfCG9H+rv4j/ALwxW8cfh39o55ZdiV9k81or0JvhJrH8N1a/ix/wpv8AwqTWv+fm0/76P+FX9dofzIj6jiP5Gef0V6Inwj1Un57y2H0JP9KuQfCCTcPP1EAd9i0njsOvtDWX4l/ZPL6K9nt/hNo8ePPuLiX6HbWxafD7w3aEEWIkI/56turGWZ0Vtdm8cprveyPA0hllIEcbuT/dUmtzT/Bmv6kQYdPlVD/G42ivfbXS7CyAFtZwxAf3EAq3jFcs82l9iJ108nj9uX3HkmmfCO5chtSvUjHdIhuP512uleAtA0ohktBNIP45vm59q6aiuKrjK1TeR30sDQpfDH7xqoqKFRQoHQAU6iiuU6w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data:image/jpeg;base64,/9j/4AAQSkZJRgABAQAAAQABAAD/2wBDAAgGBgcGBQgHBwcJCQgKDBQNDAsLDBkSEw8UHRofHh0aHBwgJC4nICIsIxwcKDcpLDAxNDQ0Hyc5PTgyPC4zNDL/2wBDAQkJCQwLDBgNDRgyIRwhMjIyMjIyMjIyMjIyMjIyMjIyMjIyMjIyMjIyMjIyMjIyMjIyMjIyMjIyMjIyMjIyMjL/wAARCALq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pryJEhd2CqOSScAVzWqePvD+l7la8E0g/hhG7n61cKc5u0VcidWFNXm7HT0V5NqPxenYldOsFQdmmOf0Fcrf+O/EOoEh7940P8Efyiu2nllaXxaHBUzWhH4dT32a7t7YZnnjjHq7AVkXPjHQLQkSanASOyNu/lXz5NeXM7FpriVyf7zk1BXXHKY/akcc84l9mJ7pcfE/w7FkJNJKfZCP6VnyfFvS1+5ZzP/wLH9K8bordZZQW9znea4h7WXyPXG+MNmOmkyn/ALbD/Ck/4XFa/wDQHl/7/j/CvJKKr+zsP2/Fkf2nif5vwR6+nxfsW+9pkq/9tQf6Vbh+K+iuf3kU0f6/0rxWik8tw76fiUs0xK6/ge+2/wARPDdxgC92H/bQiti18QaReAfZ9RtnJ7CQZr5qpVZkOVYg+oNYyyqm/hkzaOcVV8UUz6lVlYAqwIPcGlr5otNc1SxYG2v54yPRzXS6f8UNfs8LO0V0vfzF5/MVzTyqovhaZ1083pP400e5UV53pnxZ02fC6hbS27d2X5hXZabr+l6soNlexSk/whvmH4Vw1MPVp/FE76WJo1fgkaVFFFYm4UUUUAFFFFABRRRQAUUUUAFFFFABRRRQAUUUUAFFFFABRRRQAUUUUAFFFFABRRRQAUUUUAFFFFABRRRQAUUUUAFFFFABRRRQAUUUUAFFFFABRVLUtWsdItjcX1wkMY/vHk/QV5h4h+Ks85eDRY/Kj6ee4+Y/Qdq6KGGqVn7q0Oavi6VBe+9ex6bqetado8JlvrqOEY4BPJ+grzzW/i0AWi0e1z6TTf4V5jd3tzfTtNdTvLIxyWc5rpdD8HpqHha/129meKGJT5Cr/ER3PtnivUjgaNBc1V3PJlmFfENxoqyMjVPEmr6xIWvL2Vx2QHCj8BTtM8NanrOnXV/YxrLHbH94u75z34FY6klQT3Feh/CO+EOvXlkzcTxBlHuD/hXbXbo0nKmtjgw8VXrKNV7nnv4EeoPaiu1+JXh0aNrwvYE22t7lsAcK/cf1riq1pVFVgprqZV6To1HB9AooorQyCiiigAooooAKKKKACiiigAooooAKfHLJC4aKRkYd1OKYAT0BOOTgZxRSDY67R/iNrulbUkmF1CP4ZuSB7GvRdD+JWjaqViuWNnOe0h+X868NVWdgqKWY9ABk0lclbA0avSz8juoZhXpdbrzPqVJElQPGwZSMgg5Bp1fOmh+LdX0CQG1uWaLvFJypr1Xw58SdL1fZBeEWd0eMOfkb6GvIr5fVparVHtYfMqVXR6M7aikDBgCpBB6EUtcB6AUUUUAFFFFABRRRQAUUUUAFFFFABRRRQAUUUUAFFFFABRRRQAUUUUAFFFFABRRRQAUUUUAFFFFABRRRQAUUUUAFFFUtU1ay0aye7vZlijX1PJPoBTSbdkJyUVdlxmCqWYgAdSa8/wDFPxMtNNL2uk7bm5HBkP3F/wAa4vxZ4/vted7a1LW1jnG0H5n+p/pXG17OFy1L3q33Hh4vNG/co/f/AJF3U9WvtXumuL64eZz/AHjwPoKpUUV66SSsjxW3J3YjfcP0r0vWr06b8ItMtYePtZCH6Zya81IJG0AkngAdSa9U1Tw3f3fwoskmjMd3ZDzvLPXbz/SuTFuKlT5u53YJScanL2PMrGKGfUbWCdykMkqo7DqATivctN0Hwp4QuYZFkiiupRtjknk+Zs+leTeHNLtL7SdZ1C8V9lnCrxMpxh816Uy+D/E+nW+p37xzHT7dDK5YgR8dD75rmx0nJqN3bZ2/A6svhyxu0rvVXN/xb4dj8UaG1nvWOUEPFIRnaa8O8Q+GdQ8M3aQXwVlkGY5U+63/ANevoLSb+z1PTILqwcPauv7sgdhxXk3xa1KefXbbT2ULBAnmKe5J4rny6rUjU9l01OnM6NKVL2r3PPqKKK90+dCiiigAooooAKKKKACiiigApXR4wpdGG/7mR976Ulep/De/t9YsH0zUrCOddOHmRTsmdo64+tYYiq6UOe1zow1FVp8jdjW8F+ErfQ/DVxe6jGjXV1CWk3jOxMfdrxiXYZpPL/1e9tn0zxXpuq6/rnjqe40rQ4Ps2lIxSa6k+UEDrz2HtUFt8J0vraOaz16KaFuGdEyPfHNcVCqqTlOvLWXTsejiaDrKNOhHSPXuTfCnw2k5m1y6jDAZitww49z/AErzzVkjh1q/jiP7tbhwuPqa+iNM0WLSfD8elW8rKiRlBJ3yeprlJvC3hnwbp1xqlx+/uQrFHuG3FnPoPrWNHGr2s5O7vokbVsA/YwgtLatni9HSldzLI8jDBdixHpk5pK9o8F7nWeGvHup6AyxOxubPPMTnkD2PavY9B8Tab4ithLZTDeB88TcMv4V84VYsr650+6S5tJnilQ5DKcVwYnAU62sdGd+FzGpR92WsT6forz3wh8SINT2WWrFYLs8LL0V/8DXoQIIyDkGvBq0Z0pcs0fRUa8K0eaDCiiisjYKKKKACiiigAooooAKKKKACiiigAooooAKKKKACiiigAooooAKKKKACiiigAooooAKKKKACiiuX8YeMrbw1aFEKy3zj93Fnp7mrp05VJcsVqRUqRpxcpuyLXibxXY+GbPzJ233DD93Cp5Y/0FeF694hv/EN81zeSkj+CMfdQewqpqOo3Wq3sl3eStLM5yST09hVWvosLg40Fd6yPmMZjp4h2WkewUUUV2nCFFFFAHf/AAw8PW99eT6zfBTb2ZxGG6bsZ3H6V655ttq2lyG3mSSCdGRXU5B7V85xa5qFrodxpME3l2szb5NvDN7Z9K9k0Dw8b3wbocL3VxbeQRNiFtu/uAfavEzCk+b2k5ddPQ9/Lq0XD2cI9NfU5DxVpSeDPA6aNFMJLm+uC8rgYyByP6V0PgzS9DufhysN0Y/InJa6LNjLA9/yFY/xatvtJs9TgmEsEJMEgU52N15rzXzZfKMPmuIicmMN8pPriuilSeIoJ81ne7MKtdYfENct1ayPozw/q+kahBJbaPIjQWhEXyDCjjtXmXxdg2eILKcD78G0/gTUfwp1iOw12bT5mCpdrmPPTeP/AK1bHxjt/wDR9MuQOkjIT+Fc9Kl7DGKPR/5HRWq/WME5djymiiivbPnwooooAKKKKACiiigAoopVbbIjHorAn86BrcfDb3FxII4LaaWQ8BVQkk17j4M0eDwh4VMupvHBLN+8uGc4C+g/CrC+LfDmnafYzPcwB7hVVRGoLZPrWZ8TUbUtP0vSbchpb26UAA87ccmvErV54hxpSXLF/oe/h8NTwydSL5n/AJmXe63N4zupvD3hULa2SqWuLnbt3c9B9a3PAfhHUvDEUwvNQEkb/dt05RT65rlL+/b4ceMoltrU/wBlywIsg28vjgsD65ru9Zu77XfCTXXha7j86RQyN3I7j2NZ1uZRUIaQl1f6mtGzk5z1nHov0JfEeh3WvmG3h1iWygTmVIPvv+PYV4z41srjTPEL2E+oT3qxIDG0zZKgjpXqHh7Th4M8P3Wsa3dvLeyr5k7SPnHogrxvV9Sl1jVrnUJvvTuWA9F7D8q6MvjJTaTvFeXU5cynH2abVpPz6FKiiivXPECiiigABwcivQ/BnxFm01o7DVnaW0+6kp5aP6+orzyisq1GFaPLNG1GvOjLmgz6jgniuYUmhkWSNxlWU5BFSV4T4M8cXHh2dba5ZpdOc/MvUp7j/Cvb7S7gvrWO5tpFkhkG5WU9a+cxOFlQlZ7dz6fCYuGIjdb9UT0UUVynWFFFFABRRRQAUUUUAFFFFABRRRQAUUUUAFFFFABRRRQAUUUUAFFFFABRRRQAUUVi+J/Edt4b0p7qYhpTxFHnlm/wqoQc5KMd2TOcYRcpPRFLxj4ut/DNiQpWS9kH7qP09z7V4PfX1zqV5JdXUrSTSHLMTUmqandaxqEt7eSF5ZDk+gHoPaqdfS4TCxoR8+p8rjMZLET/ALq2Ciiius4wooooAKKKKAFUqHQuNyhgWHqM816v4i+JFna+HoLXQXDXMkQUnH+oGP515PRWFXDwqyi59DpoYqdGMow6npvhfw/d3PgXV1u7mCa1vENxCQ+XEg5JPpyK8xGcYPUcGp4ru6t43jhuZY43+8iOQDUNFKnKEpNvcK9aNSMUlsPilkgmjmhcpLGwdGHYivQ/E+up4r+HUF7wLq0nVbhPRumfoa856Ve0231O8821063nmE4AkVFOGx0orUoycZvRxDD1ZRUoJXTKNFdzpvwq1y8CvdyQ2iHsTub8q6yx+EejQ4N5cXFy3s20VlUx9CHW/oa08uxE+lvU8ZyPWlAZvuqzfRTX0NZ+CPDlljy9LhYjvINx/WtaHS7CAYis4E/3UArllm0PsxOuOTy+1I+aFtrlvu2s5+kZpTZ3g62dx/37NfTwijXoij6Cl2L/AHR+VZ/2s/5PxNf7GX8/4Hy60UyfeglX6oajJA65H1GK+o3toJBh4Y2HuoqlP4f0e6BE2m2z59YxVLNl1j+JEsmfSR81ZHrRXvN58NfDV3k/Y2hY94nK4rmtR+D64LabqTA9kmXI/OuiGZUJb6HNUyqvHbU8rwAc4rStNf1O01O31Fbppbi2GIjN8wUemK0tU8CeIdJDNLZGeJeskB3CubYFGKurIw6qwwa61KnVWlmjjlGrRet0emwfFHT7+BYdf0cSgdWQBwfwNbGl/ELwhYhLaxgltklcfKsWACe/WvGqOQQQcEHINc0svoyVldfM64ZlWTu7P5HvHj3wzN4n0VDZzN58H7yOPd8snsa8JljkhmeGaNo5UOHRhgg16do/xbjt7KKDUbCQvGoXzIjndjviquveIvBHik77uG7tLrGBcJGMj6881hhXXw/7ucW4+R0YtUMTapCSUjzmirWoWsNpdtHb3aXcJ5SVBjI9x2NVa9RO6ujx5RcXZhRRRTEFFFFABXXeCfGk/hy7EE7NJp8jfOnUofUVyNFZ1KcakXGWxpSqypSU4PU+ora5hvLeO4t5FkikG5WU8EVLXiXgDxo2i3S6dfSE2ErYDH/lmx7/AEr2xWV1DKQVIyCO9fNYnDSoT5Xt0PqsLio4iHMt+otFFFcx1BRRRQAUUUUAFFFFABRRRQAUUUUAFFFFABRRRQAUUUUAFFFFABRRR0oArahf2+mWE15dOEhiXcxNfPfifxFc+JNWkupiREPlij7Kv+NdH8SPFh1W/Ol2kmbO3b5yOjv/AICuCr6DL8L7OPtJbs+bzLGe1l7OGy/FhRRRXpHlhRRRQAUUUUAFFFFABRRVmw0+81W7W1sbd55m7KOB9T2pNpK7HGLk7IrHgZNbWh+E9Y8QuPsVsVhzzPKNqj/GvSPDHwttLHZda0y3VwORCP8AVr/jXoUcUcMaxxIqIowFUYArysRmcY+7S18z2cNlTfvVtPI4LQ/hVpdiFl1J2vZxztPCA/TvXc21nbWUQitoI4Yx0VFwKnoryKtepVd5u57NKhTpK0FYKKKKyNQooooAKKKKACiiigAooooAKxtX8K6NriEXtlGzH/loo2sPxrZoqoylF3i7EyhGStJXPHte+E95ahptGn+0RjnyZOG+gPevPrq1uLK4aC7gkglU4KOMV9RVl6z4e0zX7Yw6hbLJx8r9GX6GvSoZnOOlTVfieXiMqhPWnoz5sortfFHw41HQw91Y7ryyHJwPnQe471xXWvapVYVY80Hc8KtQnRlyzVgooorQyCiiigAooooAKKKKACvWPhr4x85V0S/k+dR/o8jHqP7teT0+GWSCZJYmKSIQysDyDWGIoRrQcWdGGxEqFRTifUlFc14K8Tp4k0ZXdgLyHCzL7+v410tfL1ISpycZbo+tp1I1IqcdmFFFFQWFFFFABRRRQAUUUUAFFFFABRRRQAUUUUAFFFFABRRRQAVxvxD8T/2Ho5trd8XtyCq46qvc11l1cxWdrLczMFiiUsxPYCvnXxLrcuv63PfSH5Sdsa/3VHQV34DD+1qcz2R52Y4n2NPljuzJJJJJOSamtrG8vN32W1mn2/eMak4qA8AmvfPh/bW1h4O0/ASOS4XedxwXY/zr2cXiPYQ5krniYLCrETcW7WPBGVkYq6lWHBVhgikr2H4k+DUvbN9a0+LF3CMzIo/1iev1FeS2Nncalew2dpGZJ5m2oo/marD4mNanzrTuTicJOjU5N77EGaK9luND0HwP4Kn+3wx3E8qbWZh80jkdB6V4yBgUUMQq13FaL8QxOGdCyk9X+AtFFFdByhRRXZ+CfAs3iOVb29VotMU/QzH0HtWdWrGlHmm9DWjRnWnyQRneFfB1/wCKLjMYMNkp/eXDDr7L6mvcNC8O6d4dsxb2EAX+/IeWc+5q/a2sFlbJb20SxQxjCoowAKmr53FYydd22XY+nwuChh13fcKKKpXOsafZ8T3cSH03VwynGKvJ2O6MJSdoq5dorCbxhoynAut30Bp0fi3RnOPtQX6g1j9bw+3OvvNvqlffkf3G3RVKDV9Puf8AVXcTf8CxVwMGGVII9RW0ZxlrF3MZQlHSSsLRRRVEhRRRQAUUUUAFFFZWreJNI0WMtfXsUZH8GcsfwFVGLk7RVyZSUVeTsatFeaX/AMX7KNiun2E02P4pDtBrHk+MGp7srptsq+hc11xy/ESV+U5JZjh4u3Mex0V5Hb/GScEC50uMjuY3NdLpfxT8P37rHcPJZyH/AJ7Lx+YqZ4GvDVxKhjqE9FI7frXn/jD4b22rB77SQltfdWTokn+BrvILiG6iWWCVJY26MjZBqSsaVWdGXNF2ZtVpQrR5Zq6Pl66tbixupLW6haGeM4ZGGDUNfQPi3wbZeKLQkgRXyD91OByPY+orwnU9Mu9H1CSxvojHOh/Bh6j1FfRYXFxrrs+x81jMFLDu+8SpRRRXWcIUUUqgF1DMFBIBY9B70AJRXVax4A1XR9K/tMzQXNrtDFoicgHvXK1FOpCorwdzSpSnSdpqwUUEgdTinPFJEiSSROiP9xmUgN9KsizZs+Fdfl8O63FdoSYidsqf3lNfQ9tcRXdtHcQOHikUMrDuDXy7XrHwr8SGWJ9EuHyyAvASe3cV5WZYfmj7WO63PWyrFckvZS2e3qen0UUV4R9CFFFFABRRRQAUUUUAFFFFABRRRQAUUUUAFFFFABRRUVzcR2lrLcSttjjUsx9AKErg3bU87+KviD7PZx6NA+JJvnlwei9h+NeQ1pa/qsmta1dX0h/1jnaPRe1ZtfU4WiqNJR69T5DF13XquXToHXrV+bWtTuGtTJeSj7KAIApwI8elUKK6HFPcwU5R2Z6n8N/GE95dzaPq9y0zzZaGSQ9fVa67w/4I0zw9qV3fwbnmmYlS3SJT/CK8Fsorme/t4rLd9qeQCIr1Detez+IdTuPB3gMR3F81xqUo8tZXPJY9SPYV4+MoONTlpO3P0PcwOI56fNVV+TqdBq+m6X4q0yaxlkimVTjcjAmN/X2NeBa5o1zoGrzaddcvHyrjo69jXafCbS9SbVptUV5I7HaVfdnEzHuPp61B8VtUtL3XoLSBFaa1QiWUe/8ADV4VSoV3Qi7r8iMZy18Oq8lZ/mcDRRW74U8NT+J9YW1TK20eGuJPRfT6mvUnOMIuUtkePTpyqSUY7s1PAvguTxJdi7u1ZNMibn/pqR2HtXucMMdvCkMKKkaDCqowAKisrK306zitLWMRwxLtVR2FWK+YxWJlXnd7dD6vCYWOHhZb9Qqve3sGn2r3Nw4SNBk+9WK4HxRdSax4gg0iI/ukYBsdyev6V5mMxHsKfMtW9F6nqYTD+3qcr0S1foWI7jWPFsrGCRrHTQcbh95607fwTpEQzMkk792djzW7a20dnax28KhUjXAAqas6eCg1zVvel5/ojSpjZ35aPux8v1ZgSeDdGcYFuyH1VzWZd+AoiM2l2yn0kGRXZUVU8vw01rBfLQmGPxMHpN/PU8sv/DWpaflntvMQfxw8/wD16q2uqX9m3+j3kqEfwMc/oa9drK1Lw7p2pgmWALJ2kTg15tXJ3B82HlZ/11PQpZupLlrxuv66HMWPji6iwt9biVe7x8H8q6nTte0/U1HkTqH7o3Bri9U8JX+n7pLf/SoR/d+8Pwrn+j55WRT9GFc8cfi8LLkrK/r/AJnRLA4XEx5qLt6f5Hs9FecaX4uv7ArHc/6VAPX74H1712lnr+m3tm1ytyiIgy4kO0r9a9nC4+jiNIuz7Hj4nA1cPrJXXc06yNb8S6X4ftzLf3Kq2PljByzfQVwXin4p8yWegAEjhrtxwP8AdFcFYaVrPirUC0Ect3Mx+eeQnav4179DL21z1nyo8CvmKT5KK5mdJ4h+J+qanvh00fYbU8busjD69q5Kz03U9buv9Gtri8mc8yEE/wDjxr1TQPhRY2gWbWJTdzDny14Qf4139rZ21lCIbaCOGMdFRQBW8sbRoLloRMFga+IfNiJW8jyHS/hLqlyFfUbuO2Q9UT5m/wAK6+w+Fvh60AM8ct047yOQPyFdtRXDUx1ef2reh3U8BQp7Rv6mPb+FtDtQBFpdsMesYNS3Hh3R7qExTaZash4x5QrTorn9pO97s6fZwtayPOdV8O6l4L3at4XlkezT5rjTpCWUjuV9K6zwz4msvE+mLd2p2uOJYm+8jelbLKGUqwBBGCD3rxWWZ/AXxLfySRY3DAunYq3+BNdlNfWouL+NbPv5M5Kkvq0lJfC9H5Htdc74u8J2vijTjG4Ed3GMwTY5U+h9q6BHWRFdDlWGQfUU6uOE5U5KUdGjrnCNSLjLVM+YL+xudMvpbK8iMc8RwwPf3HtVevdPH/g5PEOnm7tUC6jbrlD/AM9F7qa8MZWVmVlKspwynqD6V9LhcSq8L9ep8tjMK8PO3R7Eltaz3twtvawtNM33UQZJp17p97Ys0d3aTQt6Ohwfxp1hf3Ol38N7ZyeXPE2VP9D7V7n4Y8U6X4wslSaKIXkY/eW8oBOfUZ6ilicROh7yjeJWEw9Ov7rlaQ+1gt/E3w+S2tXAWe12Kf7rAd/xrz20+EutyyBbm6toYx1Zckke1eywW0FrH5dvCkSddqKAKlrw6eMqUuZU9me/UwdOryupujjtG+Gug6VteWE3k4/jm5H5dK1vEdvo8OgTSalawta26EqpUcew9Ky/EPxF0jw/ePZOss92nWNBjH4mvLfFXjXUPFBWGRRb2SnIhU/ePqTW9HD4ivNTm3bv/kc9fEYbDwcIJX7f5nNMQzsyjapJIX0HpVrTL+bS9SgvYG2yQuGFVKK99pNWZ82pNO6PpvStRh1bS7e+gOUmQN9D6Vcry34Ta7lZ9Flbp+9h/qK9Sr5XE0fY1XA+vwtdVqSmFFFFYHQFFFFABRRRQAUUUUAFFFFABRRRQAUUUUAFcJ8Uda+waAtjG2JbtsHB6KOv513deCfETV/7U8VTqjZith5SY6HHX9a7svpe0rJvZanBmVb2dBpbvQ5OiiivpD5YKKKKANDRNVk0TWbfUY41laE52N3FdtqXxK0zV5ohf+HvtEEZyu9huU98V5zRWFTD06kuaS1OiliqlKPJF6Hr+r/EbTLbwmjaEFS5l/dpDtx5PqSK8id3lkeSRy8jkszMeST3puOc96KVDDwop8vUeIxU67XN0Jba2mvLqK1t0LzSsERR3Jr6G8KeHYPDWixWcYBmPzTSf3m71w3wp8NBt+v3Kdcx2wI6erV6rXk5lieeXso7Lf1PZyvC8kPay3YUUUV5Z6wjNtQt6DNedeHWFz4yeV+SWdh+teiSDdE4HcGvNPD8n2bxXGG4zI6H9a8jMZWrUb7X/wAj1suV6Na29v8AM9Nooor1zyQooooAKKKKACsfVvDdjqqlmTyp+0qcH8fWtiuN8ZePbXw7GbW123GosOEB4j92/wAKPqyxP7txvcPrP1b95zWscl4itH8MsBeSI6v/AKsoeW/DtXDXuo3GoylRuVDwEXv9fWpkXWPFut7cyXd7MeSfuoP5AV6RbfDD+ztOSWG4E2oAZk3D5T7L6VvDL8Jk8HXjH2lTou3p29dzmnj8XnE1RcuSl1ff1/y2OQ8L+G9Onv4zr0jRwHGyNeAx9GPavcLG0tLK0SGyijjgA+URgYNeSTQyQStBcRNHIOqMK2ND8SXOjsIpS01n3UnlPpXgR4grVqjWK28uny/pnvvh+jQpp4Xfz6/P+kemUVBZ3kF/bLPbSB42HBFT166kpK62PKacXZhRRRTEFFFFABXjfxiiUazYSDhmgYH8DXsleLfFy5EviS2gB/1Nuc/ia78tv9YXzPPzN2w7+R6b4PvGvvCenTucsYgpP04/pW5XM/D9DH4J04N12E/qa6auWukqsku7Oug26UW+yCvIPih4UFncf27ZR4hlOLlVH3W7NXr9V72zh1CymtLhA8MqlWB9DV4au6FRSXzIxNBV6bgz5gqW2uZ7O5jubaVop4zlXU4Iq7r+jTaBrdxp0wOI2zG395D0NZuCcAdScD619QnGcbrZnyTjKnO3VHoMvjLxmvhuHWfNgFrJJ5W4R/MD6n61y8/i3X7m7juZNUmMsbBlAOFz9B1r2Sz8Mxj4fpos4Vibfk/7RGc14GylHZD1Rip/A1wYN0arlaK0fboeljVWpKLcnqvxPYtMOgfErS/9Ot0i1WJdshQ4cH+8PUV5l4l0N/DmuTaa8vmhQHR8Yyp6Zqlp+oXWlX0d7ZTGK4jPDDuPQ+orQ8TeIZPE2pR30sCwyLEI2CnqR3rWlQnSq2i/cfTsY1sRTrUbyXvr8TGooorsOA0dC1OTR9atb6M8xOCR6jvX0lbzpc20c8TbkkUMpHcGvlyvdPhnq/8AaPhdIHbMtq3ln/d7V5OaUrxVRdD2corWm6T66nZ0UUV4Z74UUUUAFFFFABRRRQAUUUUAFFFFABRRRQBQ1u/XS9Fu7xjjyoyR9ccV81TStPPJKx+Z2LH8a9o+Kuo/ZfDcdoGw1zIB+A5rxSveyunam59z53N6vNVUO36hRRRXqHkhRRRQAUUUUAFXdI0ybWdXtdPhHzTOAT6L3NUq9R+EeiZN1rUq/wDTGEn9TWGJrexpOZ04Sj7aqo9D06xs4dPsYLSBQsUKBFHsKsUUV8q3d3Z9ckkrIKKKKQwryzVFbTPFMrdNk4kH0Nep1wXjqy8u9guwPllUxsfevKzem3RU1vF3PVymaVZwe0kd3HIJYkkXowBFOrC8JX/23Q41Y5kh/dt/T9K3a9CjUVWnGa6nn1qbpVHB9AooorUyCiivMfH3xCWDzNH0aZTOflnuFOdg9B71tQoTrT5YmNevCjDmmWPHPxDXTfM0vR3V7wjEkw5EX09TXl+laVf+ItXFrbBpbiVt0kr87R3ZjVS1tbi+vIrW2Rpbid8KO5J7mvf/AAh4Vt/DGlLEoD3cgBnlxyx9PpXsVJU8DS5YayZ4tONTMKvNPSKJvDHhex8MaeILdQ0zDMsxHzOf8K3KKK8Oc5TlzSep70IRhHlitDO1XRbPV4dlxH84+7Iv3lrzzV9DvNGk/ejzLcn5ZlHH4+leqUyWKOeJo5UDowwVIyDXnYzL6eIV9pd/8z0cJj6mHdt49v8AI8q0nV7nRrkSwHdEx/eRZ4Ye3vXpmm6lb6rZrcWz5U9V7qfQ1x2veEZLXfdaapeHq0PdfpWHpOqz6ReC4gJK5xLEf4h/jXk4fEVcBU9lWXu/1qj1cRQpY6n7Wi/e/rRnrNFVdPv4NSs0ubdwyMOncH0NWq+kjJSXNHY+clFxbjLcKKKKYhGYKpYnAAyTXzj4r1Fta8UX1wnIeXyo/oOK9k+IPiBdC8MzFHxc3P7qIe56n8q8j8EaSdX8V2UBBaKI+dKfYf8A169jLoezhKvI8bMp+0nChE930K0FjoVjbAY2QqD9cc1oUUV5EnzNtnsRXKkkFFFFIZ558VfD/wBu0hNWgTNxaffwOWQ9fyrxrqPrX1Hc28d1bS28q7o5FKsD3Br5s1rTJNG1q70+TrDIQvup5Fe7ldfmg6b6HgZtQ5ZKqup6JpHxPtoPCjW96H/tKGPy0AGRLxgHPavLWYs7O33mJY/jSUV3UsPCk24dTzq2JqVlFT6BRRRW5zhRRRQAV3nwr1T7J4jezdsJdJgD/aHT+tcHV7RrxtP1m0u0ODHKp/Wsa9P2lOUe5th6nsqsZ9mfTNFMikWWJJEOVYAg0+vkz7IKKKKACiiigAooooAKKKKACiiigAooooA8a+LV952vW9op+WGLJHuTXntdB42vDe+LtQlzlRJtX6Diufr6rCw5KMV5Hx+Lnz15S8woooroOcKKKKACiiigACl2CKMsxCge5r6R8M6UujeHbOyAwyRgv7seteG+C9NGqeLrCBl3Ro/muPYV9EdBXi5rU1jTXqe9lFLSVR+gUUUV457QUUUUAFZHiXTv7S0WaMDMiDen1Fa9HUe1RVpqpBwlsy6VR05qcd0ea+EdT+w6uIpDiK5G057N/nivSq8u8Sac2l61IIxtjlPmxH0P/wCur1/4vu7jToba2zFLtxNL3/CvBweMWEjOjW+zt/X4nu4zBvFyhWo/a3/r8DsdQ17TtNyJ7hd/9xeT+VYE3j2EHEFlKw9WYCuJONxZiSx6sxyTV620bU7tQ0NlIUPRm4rGeaYqrK1JW9Fc1hlmGpRvVd/V2OnTx3A4KXFjIqnglWzTYfD3gzxBGRFZw+YeSASrg1z0+gatbqWexcgddhzWejPFMHjZopkPUcEGtKOb4zDy/eX/ACZnWynB4iPuW/NHoGheBdG8P37XtnE5mK7VLnO0e1dLXNeGPEh1Jfsl2QLtBw3aQev1rpa+gp4pYqKqp3PBnhXhZOk1YKKKKsgKKx7/AMVaJprFbrUoEcdUDgkfhVa08ceHb2URxanCGPADnbn860VGo1dRdjN1qadnJXOhrFvfC2l310biSHDn7204BrZVldQyMGUjIIPBps00dvC80zqkaDLMxwAK56lGFVcs1c3p1p0nzQdinpujWekhxZxlA/LDJINX6yB4q0EjI1ez/wC/oo/4SnQf+gvaf9/RWsMO4LljGy9DOeIjN80pXfqa9FZH/CU6D/0F7T/v6KmtNe0q/uBBaahbzSkZ2I4JxVOnNatMlVIPRNEuo6VY6tb+Rf20c8fo46VmaD4Q0vw5eXVzYIym4wCpOQoHYVv1Q1fWtP0OzN1qFwsMfbPVj6Ad6cJ1GuSLevQU4U788lt1L9FeaXXxi0+OQi3024lQHhmYLmp7L4vaTPIq3dncWyn+P7wH5Vt9SxFr8pgsdh27cx6JRVax1C01O1S5s50mhboyHNWa5mmnZnUmmroK8h+Luk+Vf2eqouFlXypMeo6GvXq5b4haZ/afg68VVy8IEy/8B5rpwdT2daL+RzY2l7ShJHgNFIDkClr6g+RCiiigAooooAKOhzRRQB9E+DL7+0PCdhMTlhGEJ9xxW9XAfCa887w7PbZ/1E3T68139fKYmHJWlHzPsMLPnoxl5BRRRWB0BRRRQAUUUUAFFFFABRRRQAVHPIIoJJD0VSakrM8Q3H2Xw/fTekLfyqoq8kiZvli2fOd/KZtRuZScl5WP61XpWO5i3qc0lfXpWVj4pu7uFFFFMQUUUUAFFFFAHo/wgsfM1W/viOIoxGD9f/1V7BXn3wjtfL8NT3OOZpz+leg18zj582Il5H1mXw5cPEK8z+Kurajplxposb2W3DhtwjOM16ZXk/xi/wCPjSvo1GASdeKYZhJxw8mjc+FupX2paNeSX11JcOs2FLnoMV3lec/B/wD5AN7/ANd/6V6NUYxJV5JFYJt0Itni3xD1/WLDxfcwWmozwwiJSEQ8DivSPBF1cXnhCwnupmmmdSWdup5NeTfE7/kd7r/rkn8q9U+H/wDyJOnf7h/ma7cVGKwlNpdvyOLCTk8XUTemv5ieOIIn0ZZmH7yNxsP1rgCcDJr0Dxxn+wh/10FcAqeZKkf99wv5mvz/ADdf7Tp2R9/lL/2bXuzsvCXh+NoV1K8QO7cxI3RR6/Wt7V9estFVFmJMj/djQc4rQtohDbRRqAAqgYH0rm9Z8JzatqbXf20ICoVVK5xXsujUw2HUcPG8v61PIVWnicQ5YiVo/wBaGjpHiOy1h2ihLJMoyY3GCR7VS8UeHor20e7t0CXUQ3ZUffHoar6X4Om03U4bz7cG8vOVC4yK6wjIIp06dTEUHDFRs/61JqVKeHrqeGldf1oeOQXEltPHcwkrLE24f4V63p94l/p8F0nSRQa8r1CIQapdxAYCynArtfA05k0d4T/yykIH0ry8oqOnXlRfX80epm1NToKqun5M6ivLPib4vura5Gh6fM0PybriRTzg9FFep14F8RrK4tPGd1JMpEdwA8TdiPSvs8upxnW97ofGZlUnCh7nUPC3gO+8UxPd+ctvahtvmuCzOe+Kn8U/Dq88OWBvkuEurVT+8IXaye/0rW8B+PrHRNNGlamjpGjExzIMjnsa79fEHhrxHaSWRvbaeOYbWhdsFh9K7K2JxNKtdr3fTocdDDYWrR0fvevU4H4WeJ7hNROh3M7SQSKWg3HJQjt9K9P12yl1HQ7yzh2+ZNEUXd0zVGw8HeH9Ou4ryz06KOeP7jqTxW9XnYmtCdX2lNW/zPSw1GcKXs6jueHL8JfEAUAtaf8AfVctrOjTaHqcmn3ewzRgElDkc19NV4F8R/8AkeLz/cX+VengcZVrVHGfY8rMMHSo0+aG9xmi/D/Vte0xNQszbiFyQA7YPFdh4K8Aat4f8SJf3Zt/JEZU7Gycmt/4Yf8AIkW3/XR/512NcuKxtXmnS6ao68JgaXLCr10Y13WNGdjhVGSfavnbxfr83iDXri5kYmCJjHBHngAHGfxr3jxFO1v4d1CVfvCBsflXzjp8Ymv7ONujzIDn3IrXK4L3qj6GWbVH7tNdT1vwj8N9MXSIrvV4Bc3M6h9rH5UB6CsT4geBLPRbD+1dLVo4VYLLD1Az0Ir16FBHCiDoqgClkjjmQpIiup6qwyK5I46qqvO3p2OyWBpSpezS+Z4h8Mdan07xKmnln+yXgIKEcBhyCK9xqBLG0jcOltCrDoQgBFT1niq8a0+dKxphaEqFPkbuFRXUC3NpNA/3ZEKn8RUtFcydjpaufLt1Aba9uLdhgxSsv61FW941tRZ+MtSjUYUybx+NYNfX05c0FLufF1Y8tRx7MKKKKszCik3L6ilBz0oAKKKKAPTPhBc7b6/ts/eQPj6cf1r1uvEPhZN5Xiwpn/WQlf1Br2+vnMyjau33Pp8rlfDpdrhRRRXAeiFFFFABRRRQAUUUUAFFFFABXOeOpPL8H37eqgfma6OuW+Ihx4Kvfqv/AKEK2w6vVj6oxxLtRl6M8Boq3pmnXGralDY2oBllOAWOAo7k16xpnwz8NxwrFdXJu7nHzESADPsK+jr4qnR+I+Xw+DqV9Y7HlOlaTe61fpZWEJlmbqf4UHqT2rudS+Fklt4eNzZXX2vUI/mkRfusO4X3rqtY0FPCvgvUE8OW8i3LjJdfmkI78/SvP/A3ijVND1aGzeOeezupArxODlWP8Qrl+sVa0XUouyXTudyw1Kg1TrK7l17HH8gkEEEHBB6g0V7X4m+GthrV6b20uPsNxLy4Ayrn1x615p4i8K3HhrW7WxnlEsU7KUmxgHnkV0UMZSraJ69jlr4CrRd2tO5mXWjanY2y3N3YTwwNjEjr8pz05qkehr3jx/JDbeAblXiVwUVEBHQ9jXgx+7+FPCYh14OTVtScZhlh5qKdz3v4bQ+T4Js+PvFm/M11tc74FTZ4M0wesQNdFXzuId6sn5s+mw6tSivJBXk/xi/4+NK+jV6xXn/xW0Wa/wBEhvrdC72j5dQOdh6mtcDJRrxbMcfFyw8kiH4P/wDICvf+u/8ASvRq8Q+HHi218P3M9rfvstLkhlk7Kw9favULnxp4dtbVp21W3dQMhUbJP0Fa42hU9u2luZ4GvT+rpN2seSfE7/kd7r/rkn8q9U+H/wDyJOnf7h/ma8V1q+n8U+J5riCJjJdyBIowOcdB+le/6Fp39k6HaWPeGMK31710Y73MPCm9/wDgHNgPfxFSotv+CU/F0Bm8PT4HKYb9a84t3C3NvIegkU/rXr11At1aywN0kUr+deRXFs9rcTWsgIeJiv8Aga+Ezmm41Y1V1/Q+6yeopU5U30/U9hjYNGrDoQDXJa34rvNM1aS0jt42RQCGY8mtDwvrceo6ekEjgXUI2sp7jsRTtd8Mwa1IkwlMM6jG8DOR6GvTrzq18Op4Z6/1oedRhToYhwxK0/rU54eOdRJAFnESegB5NP8A+Ey1f/oGH/vk1saN4Rt9MuhcyzG4lUfJkYC/hVzX9Vt9K0+RiV89wVjTuTXJGli40nUrVeW3ozqlVwsqip0aXNf1R5td3DXd5NcuoV5W3Mo6A12ngSMjTZ5COHlOK4VVkdgigtLI2AB3Jr1bRNPGmaTBbfxKuWPqa48opyqYh1H0/NnXm1SMKCprr+SNCsvW9C0zxBZm21CFZFH3W6Mh9Qa1DyCK+d/E82q6d4l1G0a+ukxKWT5yMqehFfZYOg60/dlZo+OxmIjRheUbpnWan8IbpGZ9M1BJE7RzDB/OuJ1nwzq3h9wb+0aNCcLMhyufqK9h8GeL9O1LQraGe8SO8hQJKkrYJI7+9VvH/ifRl8N3ViJ4rm5nTYkaEMVPqfSu6lisTGr7KaucFbCYaVL2sHb5nG+AvGt9p+rW+mXs7z2M7bF3nJiPbB9K9sr5y8IabLqfirT7eNSwSQSSEfwqO9fRo4FYZnCEai5d3udGVznKk+bZbBXgXxH/AOR4vP8AcX+Ve+14F8R/+R4vP9xf5UZX/GfoLNv4C9T0z4Yf8iRbf9dH/nXY1x3ww/5Ei2/66P8Azrsa5MV/Gn6s7ML/AAIeiKWr2v23SLu2AyZImUfXFfNMbNZXaMwIa3lG4em0/wD1q+o68j8e+ALsX8uraPAZopjumgT7wb1A7125bXjBuE3ucWZ4eVRKpBXaPU9PuUvNOtrmNgyyRqwI9xVLxHr0HhvR5NRuEaRVIUIvUkmvGdC8c654XtjY+SZYFPyxzqQU9h7VX1nxBr/jKeOOSCSRFP7u3gQ7c+p96cctl7T3muUUszj7P3U+Y9J0b4m2etavb6dDYXCyTEgMegxXd15z8O/A1xpEx1fVFCXTLtii6+WD1J969GrjxapRqctLY7cI60qfNW3CiiiuY6Twv4ow+V40dgP9ZArfzrjK734trjxVbN62w/ma5Xw/odx4i1iLTrZgjMCzueiKOpr6jDTSw8ZS2sfJ4um5YmUY7tlK1tLi+uUtrSF5p3+6iDJNPv8ATrvSrw2t9btDMuCUbuK9h8P2Ph7wbrsOjJI9xq12u5pWGdo9PauO8cabJd/EpLS4uBDHdhAkr9EWs6eM56vLa0bX9TapgfZ0ua95Xsdh4dsvAuu2UEVrZWhn2ZaF/wDWDHXNYfxE8DWunWK6tpFuIoouJ4U6Y/vVma74O1DwPNb67pl0bmKBgWYDlfr6g16lpepWfi3wwJ0UNFcRFJIz/C2ORXBOcqMo1qcnKLPQhTjWhKjVilI8j8HeArjxMhvJ5Tb2AOFYfekPtTvHHg2z8Kx20ltePKZ2I8uTqB61FpfijxD4daXw9pwSQpOyRqU3MDnoKb4x0nxPEIdU8QsriTCLsbIj9sdq7k6vt05SSi9l3OBxo/V2oQbkt32D4cybPGlmP724foa98r5++H5x43033dv/AEE19A15+a/xl6HoZQ/3L9f8gooorzD1QooooAKKKKACiiigAooooAK5X4ijPgq9+qf+hCuqrm/HkfmeDr8eig/ka2w+lWPqjHEq9Gfoz59V2Q5RmU+qnBpyTTRSCSOeVJFOQyscg0yivq7Hxyk1se8eBPF0XiLS1t7h1GowLtlQn74/vCur+zw7g3lR7h0O0ZFfMljc3dpfRT2Ejx3StiMp1J9K9Bm1D4lau0axWktmoAGQoXPua8TE4BKd4yST7n0GFzDmp2lFtrseiw6Cwljlur6edorhpo8nAAOPl+gxWH8QfDl74jTTIbKNS0c+55GONi963PDUetw6Sqa9LDJdA/ej/u+/vXB+Kfide2WuTWekLA8EPytI4zlu+K56EK0q37uza+46a86MKP7zRP7zZ+KE9vb+DBaSTATO6CNO7Y614mfun6Vf1bWL7XL43moTmWU8KOiqPQCqJ6GvbwlB0KfK3qeBjMQq9XmitD6G8DNu8GaYf+mIFdDXKfDiXzfBNif7oK/lXV185iFarJebPp8O70o+iCkZVdSrAFSMEHvS0VibHDax8LdF1KZprYvZSMcsI/un8Kxo/g1AJMvq0hX0EeD/ADr1KiuqONrxVlI5ZYKhJ3cTnPD3gnR/DjebbQmS5IwZpeW/D0ro+lFYPjHVxonhi8usgSFNkY9WPFZXnWmru7ZraFGDsrJFXRvHGm6vrt5pKnypoHKxljxMB1xTfFfh1r4fbrNQblBh0H/LQf414bpNreX2r2lvZu4vJJQVkXqpzy1fS1pFJDaQxTSmWREAaQ/xHHJrTNsvo8qpvZ/h5meU5jVcnUS2/HyPIEd4ptyM8UyHtwymtiDxXrMC7ftCye7rk12uq+G7DVSXkj8uf/nqnB/GuWuvBGoQkm2mjnXsG+U18dPA4vDN+yba8v8AI+vhjsJiEvapJ+f+ZUl8WazKuBOkfuq81ku9xeXAaR5J53OBk5JPoKsXuk6hpyb7u2aOPON45GaqI7xSJJE22RDuVh2NcFWdWTtWb+Z3UoUkr0kvkdz4Y8MNZst/fqPtGP3cf/PP/wCvXWVj+Htbj1ixBJC3MfEqeh9fpWxX1uDhShRXsdmfK4ydWdZ+23QVzPirwVp/ihFeUmC7QYSdOuPQ+orpqK7YVJU5c0XZnFOnGpHlkro8ZuPhFq6SHyL63kXsxBU1NZ/B+/dwbvUYo17+Wu417BRXW8xxFrX/AAONZbh77GH4c8Kab4ZtillGTK/+smflmqXxH4is/DWmNe3ZJ52pGv3nPoKvahf22mWMt5dyrHDEu5mNfP3ivxNceKNXa5kyttHlbeI/wj1+powuHniqnNPbqGLxEMJT5Yb9Eel2fxa0SZttzDcW+e5XIrn9U8PWnjrxHcXuj63buzoCYihygHHNcJpWlXet6lFYWMZeaQ8nsg9TXv8A4Y8M2fhnS1tbdQ0rczTY5dq68RGlg3zUn7zOTDSq41Wqr3UN8IaHN4d8PxadPKssiMx3KMDk1u0UV5E5ucnJ7s9iEFCKitkZeo+ILDSrhYbtnRmXcvy5BFLpuvWGrSvFaylnQZIIxxVPxbpf9oaS0ka5ng+deOo7iuG0O/8AsGsW1znCMdjj2NeNiMdVw+JUJW5H/X4Hs4fBUq+Gc435l+f/AAT1GWxtZzmW2ic+rIDToraCAYihjQf7KgVICCAQcg0texdnj2VwooopDCiiigDxb4uNnxRar6Ww/max/AGqx6R4vtpJiBFODCxPYnpV/wCKcvm+Mto/5ZwKP51xVfTYemp4VQfVHy2JquGLc10Z7hrXhC8uPHOn+IbCSLZGVE8bHBIHcVa8aeFNL8QRwTXl39jnjO2ObIGc9j615fp/xG8SadaiBbmOdVGFMy5I/Gu18TRS+LfhlbajG2+5iUTsF45H3hXnzo1qU4c8rJaJo9OFehVhPkjd7tDvD3hXXtI1N7S8vF1PRLmMpIGbO30OK1/Bfhe78L3Op27SiTT5JA9tzyOuQa8Ys/EGs2Me201S6iT+6H4rpvDfxK1LRkli1DzNQiblCzfMrfX0ravhMQ4ys07/AC+fqYUMbh1JXTVv6sUfE8d3Z/EO9bTiy3fm+ZFs65PpVLxF4m1nXHig1VinkceTt2/N6ketUtX1i61fWJdVlIjuGYMuzjZjpXtWkWGleMvDFnealZwzzPGFd8fMGHXmtqtRYeMJVI3tp5owpU3iZThTla+vkzyv4fj/AIrjTP8Afb/0E19BV5NZaLpuj/FaztNLkLRohd0LZ2Ng8Zr1mvNzGoqk4yXVHpZZTdOEovo/8gooorzz0gooooAKKKKACiiigAooooAKyfE1v9q8OX8Q7xN/KtaormLzrWWI/wAaFfzFVB8skyZx5otHy8RhiPQ0lT3kZivriMjBWRh+tQV9endHxTVnYVWZGDKSrKcgjqDXU6T8Q/EOlAobr7XH/duOSPoa5WionShUVpq5dOtOm7wdjtNU+J2u6jaNbRiK1Vxhnj5bHse1cX/nJooop0oU1aCsOrXqVXebuFFFFaGR7T8JbkS+FZLfOTDO35Gu+ryT4P32281GxJ++qyAfTr/OvW6+Yx0eXESPrMBPmw8WFFFFch2BRRRQAV5T8YNS3NYaWrcZMzgfkK9WrwH4i3TX3je7RDkRhYkHvgf1r0MthzV7voefmc3GhZddDp/hJoQd7jW5kzj91BkfmR/KvV6yfDOmppHhyxs0GNkQLfU8mtaufFVfa1XI6MJRVKiohRRRXOdBHPBFcwvDMgeNxgqe9eceIPDsujSmaENJZMeD1MfsfavS6ZLEk0TRyIHRhgqRwRXHjMHDExs9GtmdmExk8NK61XVHkljfXGnXaXVs2HXqOzj0NemaPrNvrFoJYjiQcPGeqmuL8ReGZNLdrm0VpLMnJUcmP/61Y1ne3FhcrdWkmyQfkw9DXhYfEVcBVdOotO36o9yvh6WPpqpTevf9Gev0Vi6H4jttYj2HEV0o+aIn9R61tV9LSqwqxU4O6Pm6tKdKThNWYVDdXUFlayXNzKsUMa7mdjgAUy/v7XTLOS7vJlihjGWZjXhnjLxtc+J7gwQlodNQ/JHnmT3b/Cu7C4WVeWm3c4MVi4YeN3v2Dxt4zm8T3nkwFo9Mib5E/wCeh/vGuf0zTLvWNQjsbGIyTyH8FHqfapNH0e+13UEsrCIvIfvN/DGPUmvePCvhOy8L2AihHmXLjM05HLH/AAr2K9enhKahDft/meLQw9TG1PaVNhPCfhO08L6cI4wJLqQZmmI5Y+g9q6Giivn5zlOTlJ6n0cIRhFRitAoooqShCAykEZB4IryjXdPOnatc2w4UnfH9DXrFcb47sx5dtfKOUOxvoa8rN6HtKHP1j+XU9TKa3JX5Okje8PXv2/RLaUnLBdrfUcVqVx3gK5/c3dof4GDj6GuxrrwVX2uHjJ9vyOXG0vZV5RQUUUV1HKFFFMmkWGCSVzhUUkmgD598d3IuvGuosDlUcIPwFc7Vi/uDd6ld3LdZZmb9ar19dSjywUeyPjK0uepKXdhW5Z+LNUsfDs2iQOotpSctj5lB6gVh0VUoRnpJXJhUlB3i7B0oooqiArW0jxLq2hwTw6fdGOKYYZTyAfUehrJoqZRjJWkrlQnKDvF2Z2/wxR7nxiZpGZ3EbOzsckn1/WvcK8h+ENvu1S+uMfdiCfma9er57Mnevbsj6XK1bD3fVsKKKK4D0QooooAKKKKACiiigAooooAKKKKAPnTxhafYfFeoQ4wBKWH481h13vxWsvs/iWK4A+WeIEn3BxXBV9Xhp89GMvI+OxUOStKPmFFFFbmAUUUUAFFFFAHS+AdR/s3xlZOzbUmzCx+tfQVfLUcjQyxzIcPGwcH3FfSuh6imraLaXyEESxhjjsccivEzWn70anyPfyireMqb6GhRRRXkHshRRRQAV8/XcX234lvE3Ia/GfoDX0DXhF+n9m/Fj95wPtatz/tf/rr0stes7b2PMzJXUL7XPdwABgdBRRRXmnphRRRQAUUUUAIyq6lWAKkYIPeuF8ReE2ty95pqFourwD+H3Fd3QcAc9K5sThaeIhyz+T7HThsVUw8uaH3HjSOyOskbskiHhl4KmuntPiDFp1mw1gEuq/I6dZD6Y9axfHusaHZ3bLpziTUSf3qx/cH19682uLma6lMkrlmNLJ8gxca3PUlyw/8ASvl09fuFnHEGFdHkpx5p/wDpPz6+hseJ/Fl/4ovN9wTFaof3Vup4HufU1F4c8Mah4mvRDaIVgU/vbgj5UH9TTNL0Z7p0lnUrADkjoXHoK9r8Matoq2UdjZxpZlBjyW4yfXPevfxGcYTDy+rUZLmX3L/g+R4GHyfFYiP1qvF8r/r7i/4e8OWHhvT1tbOMbjzJKfvSH1JrXo60V5kpOT5pO7PVjFRXLFaBRRRUlBRRRQAVj+KIBceHrpSOVXcPwNbFZ+uMF0W7J6eWaxxCUqMk+zNsO2qsWu6OK8ETFdbZM8SRc16LXmfgwE+IYcdojmvTK8/Jm3hvmzvzhJYj5IKKKK9Y8oK53xzqX9l+EL6YHDOnlL9W4roq8p+L+rAtZaSjc/66Qe3aunCU/aVoxObGVfZ0ZSPLR0FLRRX1J8gFFFFABRRRQAUUUUAeyfCSz8rQ7q6I/wBdLgH6CvQ65zwLZfYPCFjGRguvmH/gXNdHXyuKnz1pPzPr8JDkoRj5BRRRXOdIUUUUAFFFFABRRRQAUUUUAFFFFAHnvxZ07z9Ct71RzbyYY+x4rxqvpLxJpw1Xw9e2mMs8ZK/7w6V83uhjkZG4ZSQa9/K6nNScex85m1LlrKfcbRRRXpnlBRRRQAUUUUAFet/CPWhLY3OjSN88LeZED3U9fyryStTw5rMmg6/a6gmdqNtkHqh61zYuj7ak49TrwVf2NZS6H0nRUcE8dzbxzxMGjkUMrDuDUlfLH1oUUUUAFeRfFnR5LXUbTXbdThsJIw7MOVNeu1T1TTbbV9OmsbtA8Mq4Pt710Yat7Gop9DnxNH21Nw6lLwtrUWveH7a8jYF9oWRc8qw4Oa2a8ViOs/C3XH3xvc6TMeSPusPX2YV6lovijSdetlmsruMkjmNjhl9sVeJw7g+eGsXsyMNiFJck9JI2KKOtRy3EEIJlmjQD+8wFch13JKK5fVfiB4e0oENeCeUf8s4fmP8AhXn2ufFTVL9Wh02FbKI8eYeXI/pXXSwVarsrLzOStjaNLd3fkep614l0rQIDJf3SI38MYOWb2AryPxN8R9S1vfbWO6yszx8p/eOPc9q5IfbNVvMjz7y6c9eXY13Ph/4V6hfFZ9Xk+yQdfKXlz9fSvShhsPhVzVXd/wBdDy54rE4t8tJWX9dThrGwu9TuhbWNvJcTseijP4k16n4e+FUENqZtYlMl06/KifdiP9a7rSNB03QrYQafbJEMctj5m+p71pVx4rMJVk4Q0T+87cJl0aLU56yPLNV0C90dj5iGS3H3ZUHA+o7Vl8MARz6Edq9mZFdSrqGU8EEda5jVfBlrdM01k32aU87R9w/h2r4zFZPKPvUNV2PssLm0X7tbR9zmdN8T6lpuE8z7RCP4JDyPoa67TvGGm3uElc28p/hk6fnXDX+j6hprEXNs2ztIgypqjlXGOD7VyUsdicM+R/czrq4LDYlc6+9HsqSJIoZHVlPcHNOryC2vryyOba6lj9gcj8q3LbxrqUIAniinHr9016lLOaUv4ia/E8urk9WP8Np/geh0Vx8Pj23P+us5VP8AsnNTt4704DiGcn0wK7FmOFavznK8vxKduQ6muV8aaqkNj/Z8bAzTfeA/hWs298c3MyFLO2EWf43OSPwrmf8ASL27wC891MeM8kn/AArzsdmcJwdKjq31PQwWWThNVa2luh0ngW136hcXOPljQID7131Zmg6UukaXHB1kPzSH1atOvSwFB0KEYPfdnnY6uq1dyW3QKKKK7DjGySLFG0jsFVQSSewr5v8AEurNrniK8vj9xnKxj0UcCvW/ib4g/srw8bOF8XN58gweQv8AEa8PAwMV7eV0bRdV9djwc3r3apLpuFFFFeueKFFFFABRRRQAVa021a91O2tkGWkkVcfjVWu1+GOmfbvFKXDLlLVTJn36Csq1T2dNy7GtCn7SpGHdntttCtvbRQoMLGoUfhUtFFfJbn2aVgooooAKKKKACiiigAooooAKKKKACiiigAr588daQdI8U3UariKU+bH9D/8AXzX0HXnXxX0b7TpUOqRr89u218dSp/8Ar135dV9nWs9noedmdH2lC63Wp47RRRX0Z8wFFFFABRRRQAUdaKKAPX/hX4l+12D6JcyZntxuhJP3k9Pwr0ivmLTdRuNJ1KC/tW2zQsGHuO4r6L0HWbbX9Ig1C2YFZB8y91buDXz+Y4b2c/aR2f5n0uWYr2lP2ct1+RpUUUV5p6YUUUUAQ3Vpb3sDQXMKSxN1RxkGuC1X4UWE0xuNJu5rCXqFU5X/ABFeh0VrSr1KXwOxlVoU6vxo8fuPA/jm1ylvrDzJ2xOw/nWVN4D8Z3RxcB5f9+4z/WvdaK6o5jVXRfccksupPq/vPErP4T67Kf30ttbr35JNdPpnwj02Aq+oXc1y3dF+Vf0r0aipnmFefW3oVTy7Dwd7X9ShpuiabpEQSxs4oQBjKryfqav0UVxuTk7s7VFRVkFFFFIYUUUUAIyq6lWAIPUGsa/8K6XfZYweVIf4o+K2qKzqUadVWmrmlOrOm7wdjhbrwJcJk2l2rjssgwayJvDOswdbTePVCDXqNFedUyfDy+G6/rzPQp5viI/FZ/15HkbaZqCHDWM4P+7SppeoyHCWM5P+7ivW6Kw/sSH87Nv7an/Ijzez8H6tcsPNVLZPVjk12OjeHbPR13RgyTnrK/X8PSteiu7D5dQoPmSu+7OPEZhWrrlbsuyCiiiu44Qpk00dvC80rBI0UszHoAKfXmHxS8V+XF/YFnJ+8kGbllP3V/u/jW1Ci61RQRjiK0aNNzkcF4s15/EfiCe9JPkKfLgX0Ud/xrEo6cCivqoQUIqMdkfIVJupJyluwoooqiAooooAKKKKACva/hZpP2Lw89664kunyM/3R0rx/S7GTU9TtrOJcvM4UCvpSxtI7CxgtIhhIkCL+FeVmlW0FTXU9fKKPNUdR9CxRRRXhH0IUUUUAFFFFABRRRQAUUUUAFFFFABRRRQAVW1Cyi1HT57OYZjmQofxqzRTTad0JpNWZ8yapp8ul6pcWUy4eFyp/pVOvUviv4fIaLW4F4OI5sD8jXltfVYasq1NTPkMVQdGq4BRRRW5zhRRRQAUUUUAFdV4G8WP4Z1XZMSdPuCBKv8AcPZhXK0VFSnGpFwlszSlVlSmpx3R9SRSpPEksTh43G5WB4Ip9eN/Dzxx/ZciaNqcn+iOcQSsf9WT/CfavYwQwBBBB6EV8xiMPKhPlZ9ZhsRGvDmiLRRRXOdAUUUUAFFFFABRRRQAUUUUAFFFFABRRRQAUUUUAFFFFABRRRQAUUUUAFFFZPiHxBZ+HNLe9u36cRxjq7egqoxcnyx3JlJRXNLYo+M/FUPhjSTICr3kvywRep9foK8AnnluriW4ncyTSsWdiepNXNb1q71/VJL+8bLtwiZ4RewFZ9fSYPCqhDXd7ny+OxbxE9PhWwUUUV2HCFFFFABRRRQAUUVNa20t5dxW0KlpJWCqB3JpN21BK+iPRPhPoRmvZtYlX5Ih5cWR1Y9T+H9a9drM8P6RHoeiW1hGB+7X5yP4m7mtOvlsVW9tVcuh9fg6HsKKh16hRRRXOdIUUUUAFFFFABRRRQAUUUUAFFFFABRRRQAUUUUAVNSsIdU06eyuFzHMhU+3vXzlrOlz6NqtxY3C4eJsA+o7GvpivP8A4m+GP7R04arapm5th+8A6sn/ANavRy7EeznyS2f5nmZnhva0+eO6/I8Yooor6E+aCiiigAooooAKKKKAAjIwa9H8B/EE2Jj0nWJCbc/LDcMclPZvb3rziggEYPIrGtRhWjyyN8PiJ0J80T6mVldQysGUjIIPBpa8N8G/EC58Pslnfl7jTicAk5aL6eor2jT9RtNUtEurKdJoXHDKa+cxOFnQlrt3Pp8Ni6eIjeO/YtUUUVzHUFFFFABRRRQAUUUUAFFFFABRRRQAUUUUAFFFFABRRRQAUUVynizxzYeGojEpFxfsPkgU9PdvSrp05VJcsVdkVKkaceabsjU8Q+I7Hw3p7XV5J83/ACziB+Zz6CvBPEHiC98Sak15eNgDiKIH5Yx/jUGravfa5fve38xklb7q/wAKD0AqjX0OEwcaCu9ZHzWNx0q75Y6RCiiiu488KKKKACiiigAooooAK9M+FfhwzXD63cJ+7jykAI6t3P4VwuhaPPrurwWFuOXPzN2Ve5r6L03T4NL0+CytlCxRKFHv715mZYjkh7OO7/I9XK8N7SftJbL8y1RRRXgH0YUUUUAFFFFABRRRQAUUUUAFFFFABRRRQAUUUUAFFFFABSModSrAFSMEHvS0UAeDePvCzeH9WM0CH7DcEtGf7p7rXI19La5o1trulTWN0uVcfK3dT2Ir551rR7nQ9UlsbpcOh4PZh2Ir6LAYr2sOWXxI+ZzHCexnzx+F/gZ9FFFegeaFFFFABRRRQAUUUUAFauheItS8O3Yn0+YhSfnhY5R/wrKoqZRUlaSuioTlB80XZnvHhj4g6Xr6rBKwtL3vFIcBj7HvXX18sdwckEdCDgiuu8P/ABE1nQwkMzfbbUcbJD8yj2NeRiMs+1S+49vDZqn7tb7z3miuW0Px/oWthUW4+zXB6xTfLz7HvXUAhgCCCD3FeTOnOm7TVj2IVIVFeDuLRRRUFhRRRQAUUUUAFFFFABRRRQAUUVWvdQs9OhM15cxwxju7AU0m3ZCbSV2War3t9a6fbNcXc6QxL1ZzgV57r3xZtIA0OiwG5l6ebIMIP8a8y1fXNS12487Ubp5T2TOFX6CvQoZdUqaz0X4nnYjM6VPSGrO78U/FOS4D2mggxxnIa6ccn/dFebO7yyNJI7PIxyzsck02ivbo0KdFWgjwa+JqV3ebCiiitjnCiiigAooooAKKKKAClUFmCgZJOAKSvR/ht4PN7OutX0f+jxn9wjD77ev0FY160aMHORtQoSrTUInW/D3wqNC0r7Vcp/p1yMtkfcXsK7Oiivl6tSVWbnLdn11GlGlBQjsgooorM0CiiigAooooAKKKKACiiigAooooAKKKKACiiigAooooAKKKKACuY8aeE4vEumnYFW9iBMT+v+yfaunoq6dSVOSlHdEVKcakXCWzPl66tprO5kt7iNo5Y22srDkGoa9w8eeCU163N9ZKF1CNenQSj0PvXiUsUkErRSoUkQ4ZWGCDX02GxMa8LrfqfKYvCyw87PboxlFFFdJyhRRRQAUUUUAFFFFABRRRQAY5z39a2tJ8W65opAtL+Qxj/lnKdy1i0VMoRmrSVy4VJwd4ux6hpnxgcYXVNOz6vAf6GussPiN4bvsAXvksf4Zl24rwOggHqBXDUy2hLbQ76eaV476n05b6rYXYBt7yCXP9xwatAg9CK+WlZozlHdD/ALLEVbh1fVLf/VajdLj/AKaGuaWU/wAsvwOuOcL7UT6bor5wTxZ4hj+7q9z/AN9U8+MfEhGDrFx+YrP+yqn8yNP7Ypfys+jM0x5Y4xl3VR6k4r5vk8S65MMPq10R/vVRlvbuc5mu55P96Q1SymXWRMs4h0ifRV54o0SwUm41O3XHYOCfyrmtQ+K+hW2RaJPduP7q7R+ZrxMgE5PJ9+aWuiGV0l8TbOapm9V/CkjutU+Kut3oZLKOKzQ9GHzPXGXl9d6hKZby6lnc93bP6VBRXdToU6fwKxwVcTVq/HK4UUUVqYBRRRQAUUUUAFFFFABRRRQAUUVv+FfC114m1ERRgpbIcyy44Uen1qJzjCLlJ6FwhKpJRirtlvwT4Rm8SaiHlVksIjmV/wC9/siveYIIrWBIIUCRoNqqBwBVfTNMtdIsIrO0jCRRjAx39zVyvmsXinXnfotj6nB4SOHhbq9wooorlOwKKKKACiiigAooooAKKKKACiiigAooooAKKKKACiiigAooooAKKKKACiiigArhfHPgSPXI2v8AT1VL9RyvQSj/ABruqK0pVZUpc0DKtRhWhyTWh8uTwS207wzRtHIhwysMEGo6958Y+B7XxHCbiALDqCj5XA4f2NeI6jpt3pV49peQtFKh5BHX3FfSYbFQrx037Hy+Lwc8PLXVdypRRRXUcgUUUUAFFFFABRRRQAUUUUAFFbGh+F9X8QyhbG1bys/NPIMIPx71qeNfD1h4YTT7CBmlvWUyXExP3h2AHasXWgpqnfU3WGqezdRqyRydFHQZPSuw0nwfbR6Cdf8AEU8lvYYzHDH9+T0/OqqVY01eRNKjKq7ROPor0HSvDHhjxdZ3C6I91ZX8Az5czZBHY1wt7Zz6ffTWd0myeFirr71NOtGbcdmujKq4eVOKlun1RBRRXf8Ah7wFp19odvqOr6i1qbnLRJuC/L689adWtGkryFRoTrO0TgKK9SHgnwbpx+2XOrmeKEbjEZRhsdq80vp4rm/uJreEQQO5McS9FXsKmlXjVb5Uy6+GlRScmtSCip7OyudQu47WzhaaeQ4VFFde3g3SNDiSTxRrHlTMM/ZLb5nqqlaEHZ79upFLDzqK6279DiaK3dal8Lm1WPQ7a8WfdzLO3BX6VhVUJcyvaxFSHI7XuFFFFWQFFFFABRRRQAUUV1/hDwNd+IpluJw0GnqfmkPV/Zf8azqVI04803ZGlKlOrLlgrsoeFvCl54mvgkamO1Q/vZiOAPQe9e86TpFpounx2dnEEjQcnux9TUmnada6VZR2lnCsUKDAA7+5q1XzuLxcq7tsj6fB4KOHjfeXcKKKK4ztCiiigAooooAKKKKACiiigAooooAKKKKACiiigAooooAKKKKACiiigAooooAKKKKACiiigArG8Q+GdP8AEdmYbuMCQD5JV+8prZoqoylB80XZkzhGceWSuj548S+EdR8N3JE6GS3J+SdR8p+voa5+vqK5toLyB4LiJZYnGGVhkGvLfFPwudC93ofzL1a3Y8j/AHT/AEr28LmMZ+7V0fc8DF5XKHvUtV26nl9FST281rM0U8TRyKcFWGCKjr1DyGrBRRRTAKKKKACprScWt5DcGJJRGwby3+63sahopNX0GnZ3R6n4C8Qax4i8VSNPMsVlbwki2hXagzwK5Hx9qH9oeM75g25ISIl/Cuw+F9uNO8N6prLjG7OCf7qjNeXTzNc3M07HJlkZyfqa4KEI/WZuK0SseniaklhYKT1lqWdHtFv9csLR/uTTqrfTNel/F1vs+kaXaR/LEZDwOnAGK8x0y8/s7VrS+xnyJVcj1ANex+MNJXxz4ZtbrSJ4pJYz5kYLYDZ6j2NLFS5MRTnL4R4OPPhqkI/EcR8KmceMsLnabdt1HxUt44fGO9AAZYFZvrzXV/DvwfcaJfXF7fXEBudmzyIm3eWD6n1rhfiBqS6l4yvGRtyQYhBHQ461NOaqYxyhskOrB0sCoz3bOajQSSxxswVWYAk9hmvX/FfgKXXbGxn0u8X/AEW3EccJPyMMdQe1ePV13gXxZe6LrNtZvM8mnzuI2jY52E9xXRioVHapTesTnwVSkr06i0kctdWs1ndS2tzE0c8TbXRuxqNVaR1RFLOxCqB3Jrvvi1bxReI7WeMAPND8+O+OlZHw809dR8ZWgddyQAzEH1HT+dVDEXoe2fYieHaxHsb9TtrexT4feEfOhtzPrt4AqgLuO89h7CvMdT0/WYpXvNVtbpZJW3NLKp5Jr034j+ML/Rr+HTtOEccjR7nnK5ZR6D0rQ8CaxJ4v8N3drq6pPJE3lOxX76kcH61wUqtSlT9vKN779z0qtKlWqfV4ytbbseJUVc1ayGm6ze2SnKwTMin2zxVOvXTTV0eHKLi2mFFFFMQUUUUAFOjjeV1SNSzscAAZJrY0HwvqniGfZZwHywfmlfhV/GvZPDHgbTfDqLKVFxeY5mcdPoO1ceJxlOgrbvsduFwNSu77Luch4Q+GbSFL7XE2p1S27n/e/wAK9ViijgiWKJFRFGFVRgAU+ivAr4idaV5s+jw+Gp0I8sEFFFFYHQFFFFABRRRQAUUUUAFFFFABRRRQAUUUUAFFFFABRRRQAUUUUAFFFFABRRRQAUUUUAFFFFABRRRQAUUUUAFFFFAGJr3hXSvEMJW8gAlx8sycMPxryfxD8N9V0jfNaj7ZbDnKD5gPcV7nRXXQxlWjonddjjxGBpV9WrPufLLKyMVZSpHUEYpK+h9c8GaNrwLXFsEmP/LWL5W/H1rzbWvhZqlluk091vIh0Xo/5V7FHMKVTR6M8SvltalrHVeRwNFT3VldWUpiuYJInHUOuKgruTT1R57TWjCkbpx16D60pzjjrXVaXq3hPS0t5W0e6vLxAGd5X+Td7ConNxWiuaUqam9XY7fVE/4Rv4RpbH5JZIlQjuS/X+deOgYAFej6t8QdC8RWiWeraPc+QrBh5UmCDXBag1k1/MdOSRLMn90spywHvXLgozgmpqzbudmPlCfK4SukrFaruljVJ7tbLSpLjzpjgJExA+prR0STwtFaO2uQXs11u+RYDhdvvWs3jq30y2a38NaPDYbhhp5Pmc1tUqTd4xjf12MaVOCtOc7em501/qFv8O/CS6bDN52t3QLO27JDHqx9hXkxLMxZiWYnJJ6k0+4uJ7u4e4uZXmmkOWdzkmpdOuxYanbXhhWYQyBzG/RsdqKNH2UW95PcMRiPbSS2itit3weD6Hiui8FaJLrGvQzEbbGzYTXEzcKAO2fWuh1HxV4I1dlubzRJ/tQHIRQoP1NYGteL5tQsv7M021TTdLHWGLq/+8ah1KtSPKo2v1f9alqlRoy53PmS6IZ4115fEHiSa5hObaIeVCfUDv8AjWn8LrpLfxiqOQDNCyL9a4upbW5msruK6tpDHPCwdGHY1pKgnRdKPaxlDENV1Wl3udn8VUZfGCswwrQLt98V0PwjX7NomqXsvyxGTO49MKOaxb7xj4d8UWUC+JdPukuoRgS2p6+v4Vmaz4xSbRl0PQ7VrHS1GG3HLyfWuL2dSdBUHG3d9Dv9pSp13iFK/ZdTn9XvBqGt314v3ZpmZfpniqdHSgDJwK9NKysjyZScpNsKK2dJ8K6xrTgWllIUPWRhhR+NeiaH8J7aHbLq9wZn6+VHwo/HvXPWxdKl8T1Oijg61b4Vp3PL9N0i/wBWuBDY20kzn+6OB+NeneHPhVFDtuNbkEr9RBGflH1PevQ7LTrPTYBDZ28cMY7IuKs15FfMqk9IaL8T2sPldOnrU1f4EVtawWcCwW8SRRKMKqDAFS0UV5rd9z1EraIKKKKACiiigAooooAKKKKACiiigAooooAKKKKACiiigAooooAKKKKACiiigAooooAKKKKACiiigAooooAKKKKACiiigAooooAKKKKACiiigCpe6ZY6lF5V5axTJ6Oua43VPhVpF3uaylltHPb7y/lXe0VrTr1KfwOxjVw9Kr8cbniGo/C7XbTLW/lXSdthw35Vy15oup6exW6sZ4iPVDX0xTXjSRSrqrA9QRmu+nmlRfErnn1MopS+BtfifLZBU4IIPvSV9IXnhfRL4Hz9Nt2J/iCAGsO5+GHh2fJSKaJv9mQ4/KuqOa0n8SaOOeUVV8LTPC6K9dufhFZsD9mv5VPoyg1mSfCG9H+rv4j/ALwxW8cfh39o55ZdiV9k81or0JvhJrH8N1a/ix/wpv8AwqTWv+fm0/76P+FX9dofzIj6jiP5Gef0V6Inwj1Un57y2H0JP9KuQfCCTcPP1EAd9i0njsOvtDWX4l/ZPL6K9nt/hNo8ePPuLiX6HbWxafD7w3aEEWIkI/56turGWZ0Vtdm8cprveyPA0hllIEcbuT/dUmtzT/Bmv6kQYdPlVD/G42ivfbXS7CyAFtZwxAf3EAq3jFcs82l9iJ108nj9uX3HkmmfCO5chtSvUjHdIhuP512uleAtA0ohktBNIP45vm59q6aiuKrjK1TeR30sDQpfDH7xqoqKFRQoHQAU6iiuU6w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664" cy="15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0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8742" y="1052736"/>
            <a:ext cx="8229600" cy="792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II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探究教学</a:t>
            </a:r>
            <a:r>
              <a:rPr lang="en-US" altLang="zh-CN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主线</a:t>
            </a:r>
            <a:r>
              <a:rPr lang="en-US" altLang="zh-CN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</a:p>
          <a:p>
            <a:pPr>
              <a:lnSpc>
                <a:spcPct val="150000"/>
              </a:lnSpc>
            </a:pP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6" name="MH_Other_1"/>
          <p:cNvCxnSpPr>
            <a:stCxn id="69" idx="3"/>
          </p:cNvCxnSpPr>
          <p:nvPr>
            <p:custDataLst>
              <p:tags r:id="rId1"/>
            </p:custDataLst>
          </p:nvPr>
        </p:nvCxnSpPr>
        <p:spPr>
          <a:xfrm flipV="1">
            <a:off x="994470" y="4096558"/>
            <a:ext cx="384175" cy="0"/>
          </a:xfrm>
          <a:prstGeom prst="line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</p:cxnSp>
      <p:sp>
        <p:nvSpPr>
          <p:cNvPr id="69" name="MH_Other_4"/>
          <p:cNvSpPr/>
          <p:nvPr>
            <p:custDataLst>
              <p:tags r:id="rId2"/>
            </p:custDataLst>
          </p:nvPr>
        </p:nvSpPr>
        <p:spPr>
          <a:xfrm>
            <a:off x="251520" y="3747308"/>
            <a:ext cx="742950" cy="698500"/>
          </a:xfrm>
          <a:prstGeom prst="roundRect">
            <a:avLst>
              <a:gd name="adj" fmla="val 8712"/>
            </a:avLst>
          </a:prstGeom>
          <a:solidFill>
            <a:srgbClr val="4F81BD">
              <a:lumMod val="60000"/>
              <a:lumOff val="40000"/>
              <a:alpha val="25000"/>
            </a:srgbClr>
          </a:solidFill>
          <a:ln w="12700" cap="flat" cmpd="sng" algn="ctr">
            <a:solidFill>
              <a:srgbClr val="4F81B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MH_Other_5"/>
          <p:cNvSpPr/>
          <p:nvPr>
            <p:custDataLst>
              <p:tags r:id="rId3"/>
            </p:custDataLst>
          </p:nvPr>
        </p:nvSpPr>
        <p:spPr>
          <a:xfrm>
            <a:off x="298578" y="3800274"/>
            <a:ext cx="649104" cy="601274"/>
          </a:xfrm>
          <a:prstGeom prst="roundRect">
            <a:avLst>
              <a:gd name="adj" fmla="val 8712"/>
            </a:avLst>
          </a:prstGeom>
          <a:solidFill>
            <a:srgbClr val="4F81BD"/>
          </a:solidFill>
          <a:ln w="19050" cap="flat" cmpd="sng" algn="ctr">
            <a:solidFill>
              <a:srgbClr val="FFFFFF"/>
            </a:solidFill>
            <a:prstDash val="solid"/>
          </a:ln>
          <a:effectLst>
            <a:innerShdw blurRad="114300">
              <a:sysClr val="window" lastClr="FFFFFF"/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MH_Other_6"/>
          <p:cNvSpPr/>
          <p:nvPr>
            <p:custDataLst>
              <p:tags r:id="rId4"/>
            </p:custDataLst>
          </p:nvPr>
        </p:nvSpPr>
        <p:spPr>
          <a:xfrm flipH="1">
            <a:off x="1386582" y="3774295"/>
            <a:ext cx="87313" cy="644525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MH_Other_7"/>
          <p:cNvSpPr/>
          <p:nvPr>
            <p:custDataLst>
              <p:tags r:id="rId5"/>
            </p:custDataLst>
          </p:nvPr>
        </p:nvSpPr>
        <p:spPr>
          <a:xfrm>
            <a:off x="8877176" y="3774295"/>
            <a:ext cx="87312" cy="644525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MH_SubTitle_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1589782" y="3645024"/>
            <a:ext cx="7075314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 smtClean="0">
                <a:solidFill>
                  <a:srgbClr val="4F81BD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lang="zh-CN" altLang="en-US" sz="2400" b="1" kern="0" dirty="0" smtClean="0">
                <a:solidFill>
                  <a:srgbClr val="4F81BD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复杂多旋翼飞行器设计</a:t>
            </a:r>
            <a:endParaRPr lang="zh-CN" altLang="en-US" sz="2400" b="1" kern="0" dirty="0">
              <a:solidFill>
                <a:srgbClr val="4F81BD">
                  <a:lumMod val="75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MH_Other_8"/>
          <p:cNvSpPr/>
          <p:nvPr>
            <p:custDataLst>
              <p:tags r:id="rId7"/>
            </p:custDataLst>
          </p:nvPr>
        </p:nvSpPr>
        <p:spPr>
          <a:xfrm>
            <a:off x="386457" y="3880658"/>
            <a:ext cx="465138" cy="434975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案例教学内容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9026" y="1701681"/>
            <a:ext cx="83018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5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多旋翼飞行器设计贯穿始终</a:t>
            </a:r>
            <a:r>
              <a:rPr lang="zh-CN" altLang="zh-CN" sz="25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zh-CN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从一个小系统到一个大系统，从一个纯工程系统，到一个</a:t>
            </a:r>
            <a:r>
              <a:rPr lang="zh-CN" altLang="zh-CN" sz="25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需要理论</a:t>
            </a:r>
            <a:r>
              <a:rPr lang="zh-CN" altLang="zh-CN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支撑的系统，</a:t>
            </a:r>
            <a:r>
              <a:rPr lang="zh-CN" altLang="zh-CN" sz="2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再到一个理论和</a:t>
            </a:r>
            <a:r>
              <a:rPr lang="zh-CN" altLang="zh-CN" sz="25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工程一体</a:t>
            </a:r>
            <a:r>
              <a:rPr lang="zh-CN" altLang="zh-CN" sz="2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的系统；从一个单纯考虑功能的嵌入式系统，到需要同时确保功能和性能的系统</a:t>
            </a:r>
            <a:r>
              <a:rPr lang="zh-CN" altLang="en-US" sz="25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500" b="1" dirty="0">
              <a:solidFill>
                <a:srgbClr val="00A8E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MH_Text_3"/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1476712" y="4005064"/>
            <a:ext cx="7188384" cy="915268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18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18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DJI</a:t>
            </a:r>
            <a:r>
              <a:rPr lang="zh-CN" altLang="zh-CN" sz="18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（大疆）公司四轴飞行器</a:t>
            </a:r>
            <a:r>
              <a:rPr lang="en-US" altLang="zh-CN" sz="18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MATRICE 100</a:t>
            </a:r>
            <a:r>
              <a:rPr lang="zh-CN" altLang="zh-CN" sz="18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和异构高性能嵌入式多核开发平台</a:t>
            </a:r>
            <a:r>
              <a:rPr lang="en-US" altLang="zh-CN" sz="18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zh-CN" altLang="zh-CN" sz="18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介绍一个更大规模的嵌入式系统设计过程和方法</a:t>
            </a:r>
            <a:endParaRPr lang="zh-CN" altLang="en-US" sz="1800" b="1" kern="0" dirty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Picture 4" descr="â3d reconstructionâçå¾çæç´¢ç»æ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157192"/>
            <a:ext cx="3635896" cy="167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ç¸å³å¾ç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177494"/>
            <a:ext cx="1935578" cy="152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 descr="guidance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099" y="5180988"/>
            <a:ext cx="1872208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 descr="下载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5477" y="4699291"/>
            <a:ext cx="589011" cy="4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 descr="下载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5249502"/>
            <a:ext cx="1944216" cy="151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040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8742" y="1124744"/>
            <a:ext cx="8229600" cy="792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III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课堂研讨</a:t>
            </a:r>
            <a:r>
              <a:rPr lang="en-US" altLang="zh-CN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主线</a:t>
            </a: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endParaRPr lang="en-US" altLang="zh-CN" sz="3000" b="1" dirty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案例教学内容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1034" y="1850048"/>
            <a:ext cx="80574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5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5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围绕教学内容的</a:t>
            </a:r>
            <a:r>
              <a:rPr lang="zh-CN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专题研讨：</a:t>
            </a:r>
            <a:r>
              <a:rPr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 1 </a:t>
            </a:r>
            <a:r>
              <a:rPr lang="zh-CN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嵌入式实时操作系统（</a:t>
            </a:r>
            <a:r>
              <a:rPr lang="en-US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ERTOS</a:t>
            </a:r>
            <a:r>
              <a:rPr lang="zh-CN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），</a:t>
            </a:r>
            <a:r>
              <a:rPr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 2</a:t>
            </a:r>
            <a:r>
              <a:rPr lang="en-US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多旋翼飞行器软件系统设计，</a:t>
            </a:r>
            <a:r>
              <a:rPr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 3</a:t>
            </a:r>
            <a:r>
              <a:rPr lang="en-US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三维地图重建，全面支持课程《嵌入式系统设计》的教学及研讨</a:t>
            </a:r>
            <a:r>
              <a:rPr lang="zh-CN" altLang="en-US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25" y="3909784"/>
            <a:ext cx="3751317" cy="254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09785"/>
            <a:ext cx="3672408" cy="254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9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8742" y="1052736"/>
            <a:ext cx="8229600" cy="792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III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课堂研讨</a:t>
            </a:r>
            <a:r>
              <a:rPr lang="en-US" altLang="zh-CN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主线</a:t>
            </a: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endParaRPr lang="en-US" altLang="zh-CN" sz="3000" b="1" dirty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案例教学内容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9026" y="1700808"/>
            <a:ext cx="83018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5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 </a:t>
            </a:r>
            <a:r>
              <a:rPr lang="en-US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嵌入式实时操作系统（</a:t>
            </a:r>
            <a:r>
              <a:rPr lang="en-US" altLang="zh-CN" sz="25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ERTOS</a:t>
            </a:r>
            <a:r>
              <a:rPr lang="zh-CN" altLang="zh-CN" sz="25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500" b="1" dirty="0">
              <a:solidFill>
                <a:srgbClr val="00A8E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1" name="Picture 4" descr="âgoal icon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04864"/>
            <a:ext cx="864097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H_SubTitle_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02293" y="2360895"/>
            <a:ext cx="5502498" cy="513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500" b="1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初步</a:t>
            </a:r>
            <a:r>
              <a:rPr lang="zh-CN" altLang="en-US" dirty="0" smtClean="0"/>
              <a:t>系统思维方式和能力训练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449784"/>
              </p:ext>
            </p:extLst>
          </p:nvPr>
        </p:nvGraphicFramePr>
        <p:xfrm>
          <a:off x="0" y="3024337"/>
          <a:ext cx="9056451" cy="3717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2" name="Visio" r:id="rId5" imgW="7701143" imgH="2900166" progId="Visio.Drawing.11">
                  <p:embed/>
                </p:oleObj>
              </mc:Choice>
              <mc:Fallback>
                <p:oleObj name="Visio" r:id="rId5" imgW="7701143" imgH="29001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024337"/>
                        <a:ext cx="9056451" cy="3717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85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8742" y="1052736"/>
            <a:ext cx="8229600" cy="792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III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课堂研讨</a:t>
            </a:r>
            <a:r>
              <a:rPr lang="en-US" altLang="zh-CN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主线</a:t>
            </a: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endParaRPr lang="en-US" altLang="zh-CN" sz="3000" b="1" dirty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案例教学内容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9026" y="1628800"/>
            <a:ext cx="83018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5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 </a:t>
            </a:r>
            <a:r>
              <a:rPr lang="en-US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多旋翼飞行器软件系统设计</a:t>
            </a:r>
            <a:endParaRPr lang="zh-CN" altLang="en-US" sz="2500" b="1" dirty="0">
              <a:solidFill>
                <a:srgbClr val="00A8E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1" name="Picture 4" descr="âgoal icon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132856"/>
            <a:ext cx="864097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H_SubTitle_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02292" y="2226930"/>
            <a:ext cx="6226091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500" b="1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复杂嵌入式实时系统设计方法与能力训练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472390"/>
              </p:ext>
            </p:extLst>
          </p:nvPr>
        </p:nvGraphicFramePr>
        <p:xfrm>
          <a:off x="438742" y="3202925"/>
          <a:ext cx="8482089" cy="353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6" name="Visio" r:id="rId5" imgW="5812907" imgH="3751807" progId="Visio.Drawing.11">
                  <p:embed/>
                </p:oleObj>
              </mc:Choice>
              <mc:Fallback>
                <p:oleObj name="Visio" r:id="rId5" imgW="5812907" imgH="375180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42" y="3202925"/>
                        <a:ext cx="8482089" cy="35346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483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8742" y="1052736"/>
            <a:ext cx="8229600" cy="792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III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课堂研讨</a:t>
            </a:r>
            <a:r>
              <a:rPr lang="en-US" altLang="zh-CN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主线</a:t>
            </a: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endParaRPr lang="en-US" altLang="zh-CN" sz="3000" b="1" dirty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案例教学内容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9026" y="1628800"/>
            <a:ext cx="8301806" cy="509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 3 </a:t>
            </a:r>
            <a:r>
              <a:rPr lang="zh-CN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三维地图重建</a:t>
            </a:r>
            <a:endParaRPr lang="zh-CN" altLang="en-US" sz="2500" b="1" dirty="0">
              <a:solidFill>
                <a:srgbClr val="00A8E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1" name="Picture 4" descr="âgoal icon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132856"/>
            <a:ext cx="864097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H_SubTitle_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802292" y="2226930"/>
            <a:ext cx="6226091" cy="513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500" b="1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 </a:t>
            </a:r>
            <a:r>
              <a:rPr lang="zh-CN" altLang="en-US" dirty="0"/>
              <a:t>跨</a:t>
            </a:r>
            <a:r>
              <a:rPr lang="zh-CN" altLang="en-US" dirty="0" smtClean="0"/>
              <a:t>界融合能力、理论联系工程能力训练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4" descr="ç¸å³å¾ç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3810000" cy="28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ti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72" y="3789040"/>
            <a:ext cx="3919243" cy="2642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33687"/>
            <a:ext cx="4096342" cy="95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下载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7032" y="3029047"/>
            <a:ext cx="1099326" cy="792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7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214016"/>
            <a:ext cx="9144000" cy="642018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3" y="-199979"/>
            <a:ext cx="1077219" cy="14353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6786" y="223738"/>
            <a:ext cx="25282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信息与软件工程学院</a:t>
            </a:r>
            <a:endParaRPr lang="en-US" altLang="zh-CN" sz="2000" dirty="0" smtClean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School of information and software engineering</a:t>
            </a:r>
            <a:endParaRPr lang="zh-CN" altLang="en-US" sz="9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MH_Title"/>
          <p:cNvSpPr txBox="1"/>
          <p:nvPr>
            <p:custDataLst>
              <p:tags r:id="rId1"/>
            </p:custDataLst>
          </p:nvPr>
        </p:nvSpPr>
        <p:spPr>
          <a:xfrm>
            <a:off x="2833842" y="2734316"/>
            <a:ext cx="4670045" cy="952314"/>
          </a:xfrm>
          <a:custGeom>
            <a:avLst/>
            <a:gdLst>
              <a:gd name="connsiteX0" fmla="*/ 0 w 3064329"/>
              <a:gd name="connsiteY0" fmla="*/ 0 h 437055"/>
              <a:gd name="connsiteX1" fmla="*/ 3064329 w 3064329"/>
              <a:gd name="connsiteY1" fmla="*/ 0 h 437055"/>
              <a:gd name="connsiteX2" fmla="*/ 3064329 w 3064329"/>
              <a:gd name="connsiteY2" fmla="*/ 437055 h 437055"/>
              <a:gd name="connsiteX3" fmla="*/ 0 w 3064329"/>
              <a:gd name="connsiteY3" fmla="*/ 437055 h 437055"/>
              <a:gd name="connsiteX4" fmla="*/ 0 w 3064329"/>
              <a:gd name="connsiteY4" fmla="*/ 0 h 437055"/>
              <a:gd name="connsiteX0" fmla="*/ 3064329 w 3155769"/>
              <a:gd name="connsiteY0" fmla="*/ 437055 h 528495"/>
              <a:gd name="connsiteX1" fmla="*/ 0 w 3155769"/>
              <a:gd name="connsiteY1" fmla="*/ 437055 h 528495"/>
              <a:gd name="connsiteX2" fmla="*/ 0 w 3155769"/>
              <a:gd name="connsiteY2" fmla="*/ 0 h 528495"/>
              <a:gd name="connsiteX3" fmla="*/ 3064329 w 3155769"/>
              <a:gd name="connsiteY3" fmla="*/ 0 h 528495"/>
              <a:gd name="connsiteX4" fmla="*/ 3155769 w 3155769"/>
              <a:gd name="connsiteY4" fmla="*/ 528495 h 528495"/>
              <a:gd name="connsiteX0" fmla="*/ 3064329 w 3064329"/>
              <a:gd name="connsiteY0" fmla="*/ 437055 h 437055"/>
              <a:gd name="connsiteX1" fmla="*/ 0 w 3064329"/>
              <a:gd name="connsiteY1" fmla="*/ 437055 h 437055"/>
              <a:gd name="connsiteX2" fmla="*/ 0 w 3064329"/>
              <a:gd name="connsiteY2" fmla="*/ 0 h 437055"/>
              <a:gd name="connsiteX3" fmla="*/ 3064329 w 3064329"/>
              <a:gd name="connsiteY3" fmla="*/ 0 h 43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4329" h="437055">
                <a:moveTo>
                  <a:pt x="3064329" y="437055"/>
                </a:moveTo>
                <a:lnTo>
                  <a:pt x="0" y="437055"/>
                </a:lnTo>
                <a:lnTo>
                  <a:pt x="0" y="0"/>
                </a:lnTo>
                <a:lnTo>
                  <a:pt x="3064329" y="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txBody>
          <a:bodyPr wrap="square" lIns="360000" tIns="0" rIns="0" bIns="36000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  使用说明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MH_Others_1"/>
          <p:cNvSpPr/>
          <p:nvPr>
            <p:custDataLst>
              <p:tags r:id="rId2"/>
            </p:custDataLst>
          </p:nvPr>
        </p:nvSpPr>
        <p:spPr>
          <a:xfrm>
            <a:off x="2027068" y="2734316"/>
            <a:ext cx="1104682" cy="952314"/>
          </a:xfrm>
          <a:prstGeom prst="hexagon">
            <a:avLst>
              <a:gd name="adj" fmla="val 29651"/>
              <a:gd name="vf" fmla="val 115470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0" bIns="0" rtlCol="0" anchor="ctr">
            <a:normAutofit fontScale="62500" lnSpcReduction="20000"/>
          </a:bodyPr>
          <a:lstStyle/>
          <a:p>
            <a:pPr algn="ctr"/>
            <a:endParaRPr lang="zh-CN" altLang="en-US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H_Number"/>
          <p:cNvSpPr/>
          <p:nvPr>
            <p:custDataLst>
              <p:tags r:id="rId3"/>
            </p:custDataLst>
          </p:nvPr>
        </p:nvSpPr>
        <p:spPr>
          <a:xfrm>
            <a:off x="2027069" y="2734315"/>
            <a:ext cx="1104682" cy="952315"/>
          </a:xfrm>
          <a:prstGeom prst="rect">
            <a:avLst/>
          </a:prstGeom>
        </p:spPr>
        <p:txBody>
          <a:bodyPr wrap="square" lIns="0" tIns="0" rIns="0" bIns="0" anchor="ctr" anchorCtr="0">
            <a:normAutofit lnSpcReduction="10000"/>
          </a:bodyPr>
          <a:lstStyle/>
          <a:p>
            <a:pPr lvl="0" algn="ctr"/>
            <a:r>
              <a:rPr lang="en-US" altLang="zh-CN" sz="66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8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5496" y="980728"/>
            <a:ext cx="8229600" cy="12606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案例主线</a:t>
            </a: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使用说明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44824"/>
            <a:ext cx="8786562" cy="2880320"/>
          </a:xfrm>
          <a:prstGeom prst="rect">
            <a:avLst/>
          </a:prstGeom>
        </p:spPr>
      </p:pic>
      <p:sp>
        <p:nvSpPr>
          <p:cNvPr id="21" name="MH_SubTitle_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79512" y="4869160"/>
            <a:ext cx="8786562" cy="9417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500" b="1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300" dirty="0" smtClean="0">
                <a:solidFill>
                  <a:srgbClr val="FF0000"/>
                </a:solidFill>
              </a:rPr>
              <a:t>        多旋翼飞行器设计与实现贯穿始终</a:t>
            </a:r>
            <a:r>
              <a:rPr lang="zh-CN" altLang="en-US" sz="2300" dirty="0" smtClean="0"/>
              <a:t>，讨论嵌入式系统设计方法、流程、模式、思维模式、相关理论与工程、跨界实现系统的方法。</a:t>
            </a:r>
            <a:endParaRPr lang="zh-CN" altLang="en-US" sz="2300" dirty="0"/>
          </a:p>
        </p:txBody>
      </p:sp>
      <p:sp>
        <p:nvSpPr>
          <p:cNvPr id="22" name="MH_SubTitle_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79512" y="5744300"/>
            <a:ext cx="8786562" cy="4800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500" b="1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300" dirty="0"/>
              <a:t> </a:t>
            </a:r>
            <a:r>
              <a:rPr lang="en-US" altLang="zh-CN" sz="2300" dirty="0" smtClean="0"/>
              <a:t>        </a:t>
            </a:r>
            <a:r>
              <a:rPr lang="zh-CN" altLang="en-US" sz="2300" dirty="0" smtClean="0"/>
              <a:t>课时分配：</a:t>
            </a:r>
            <a:r>
              <a:rPr lang="en-US" altLang="zh-CN" sz="2300" dirty="0" smtClean="0"/>
              <a:t>6</a:t>
            </a:r>
            <a:r>
              <a:rPr lang="zh-CN" altLang="en-US" sz="2300" dirty="0" smtClean="0"/>
              <a:t>学时</a:t>
            </a:r>
            <a:r>
              <a:rPr lang="en-US" altLang="zh-CN" sz="2300" dirty="0" smtClean="0"/>
              <a:t>—8</a:t>
            </a:r>
            <a:r>
              <a:rPr lang="zh-CN" altLang="en-US" sz="2300" dirty="0" smtClean="0"/>
              <a:t>学时</a:t>
            </a:r>
            <a:endParaRPr lang="zh-CN" altLang="en-US" sz="2300" dirty="0"/>
          </a:p>
        </p:txBody>
      </p:sp>
      <p:sp>
        <p:nvSpPr>
          <p:cNvPr id="23" name="MH_SubTitle_2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79512" y="6224303"/>
            <a:ext cx="8786562" cy="5170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500" b="1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300" dirty="0"/>
              <a:t> </a:t>
            </a:r>
            <a:r>
              <a:rPr lang="en-US" altLang="zh-CN" sz="2300" dirty="0" smtClean="0"/>
              <a:t>        </a:t>
            </a:r>
            <a:r>
              <a:rPr lang="zh-CN" altLang="en-US" sz="2300" dirty="0" smtClean="0"/>
              <a:t>教学方法：探究式、启发式（课前先预习资料）</a:t>
            </a:r>
            <a:endParaRPr lang="zh-CN" altLang="en-US" sz="2300" dirty="0"/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479" y="5877272"/>
            <a:ext cx="1984017" cy="91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8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5496" y="980728"/>
            <a:ext cx="8229600" cy="12606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案例研讨主线</a:t>
            </a:r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（课后项目（有条件可开展））</a:t>
            </a:r>
            <a:endParaRPr lang="en-US" altLang="zh-CN" sz="30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使用说明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MH_SubTitle_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79512" y="1772816"/>
            <a:ext cx="8786562" cy="43765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500" b="1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300" dirty="0" smtClean="0">
                <a:solidFill>
                  <a:srgbClr val="FF0000"/>
                </a:solidFill>
              </a:rPr>
              <a:t>       </a:t>
            </a:r>
            <a:r>
              <a:rPr lang="zh-CN" altLang="en-US" sz="2300" dirty="0"/>
              <a:t> 围绕</a:t>
            </a:r>
            <a:r>
              <a:rPr lang="zh-CN" altLang="en-US" sz="2300" dirty="0" smtClean="0">
                <a:solidFill>
                  <a:srgbClr val="FF0000"/>
                </a:solidFill>
              </a:rPr>
              <a:t>多旋翼飞行器设计与实现</a:t>
            </a:r>
            <a:r>
              <a:rPr lang="zh-CN" altLang="en-US" sz="2300" dirty="0"/>
              <a:t>主线</a:t>
            </a:r>
            <a:r>
              <a:rPr lang="zh-CN" altLang="en-US" sz="2300" dirty="0" smtClean="0"/>
              <a:t>，安排学生完成课后项目：</a:t>
            </a:r>
            <a:endParaRPr lang="en-US" altLang="zh-CN" sz="2300" dirty="0" smtClean="0"/>
          </a:p>
          <a:p>
            <a:pPr marL="342900" indent="-342900">
              <a:spcBef>
                <a:spcPts val="120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en-US" altLang="zh-CN" sz="2300" dirty="0" smtClean="0"/>
              <a:t>I </a:t>
            </a:r>
            <a:r>
              <a:rPr lang="zh-CN" altLang="en-US" sz="2300" dirty="0" smtClean="0"/>
              <a:t>基本功能多旋翼飞行器软件系统设计（基于</a:t>
            </a:r>
            <a:r>
              <a:rPr lang="en-US" altLang="zh-CN" sz="2300" dirty="0" smtClean="0"/>
              <a:t>RTOS</a:t>
            </a:r>
            <a:r>
              <a:rPr lang="zh-CN" altLang="en-US" sz="2300" dirty="0" smtClean="0"/>
              <a:t>）（</a:t>
            </a:r>
            <a:r>
              <a:rPr lang="en-US" altLang="zh-CN" sz="2300" dirty="0" smtClean="0"/>
              <a:t>3-5</a:t>
            </a:r>
            <a:r>
              <a:rPr lang="zh-CN" altLang="en-US" sz="2300" dirty="0" smtClean="0"/>
              <a:t>周）；</a:t>
            </a:r>
            <a:endParaRPr lang="en-US" altLang="zh-CN" sz="2300" dirty="0" smtClean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en-US" altLang="zh-CN" sz="2300" dirty="0" smtClean="0"/>
              <a:t>II </a:t>
            </a:r>
            <a:r>
              <a:rPr lang="zh-CN" altLang="en-US" sz="2300" dirty="0" smtClean="0"/>
              <a:t>复杂</a:t>
            </a:r>
            <a:r>
              <a:rPr lang="zh-CN" altLang="en-US" sz="2300" dirty="0"/>
              <a:t>多旋翼飞行器</a:t>
            </a:r>
            <a:r>
              <a:rPr lang="zh-CN" altLang="en-US" sz="2300" dirty="0" smtClean="0"/>
              <a:t>软件系统设计（</a:t>
            </a:r>
            <a:r>
              <a:rPr lang="en-US" altLang="zh-CN" sz="2300" dirty="0" smtClean="0"/>
              <a:t>5-8</a:t>
            </a:r>
            <a:r>
              <a:rPr lang="zh-CN" altLang="en-US" sz="2300" dirty="0" smtClean="0"/>
              <a:t>周）</a:t>
            </a:r>
            <a:endParaRPr lang="en-US" altLang="zh-CN" sz="2300" dirty="0"/>
          </a:p>
          <a:p>
            <a:r>
              <a:rPr lang="zh-CN" altLang="en-US" sz="2300" dirty="0" smtClean="0"/>
              <a:t>        以上两个项目由易到难，由简单到复杂。实施时</a:t>
            </a:r>
            <a:r>
              <a:rPr lang="zh-CN" altLang="en-US" sz="2300" dirty="0" smtClean="0">
                <a:solidFill>
                  <a:srgbClr val="FF0000"/>
                </a:solidFill>
              </a:rPr>
              <a:t>可根据不同课程实际情况选择某一个，或者某两个项目完成</a:t>
            </a:r>
            <a:r>
              <a:rPr lang="zh-CN" altLang="en-US" sz="2300" dirty="0" smtClean="0"/>
              <a:t>。</a:t>
            </a:r>
            <a:endParaRPr lang="en-US" altLang="zh-CN" sz="2300" dirty="0" smtClean="0"/>
          </a:p>
          <a:p>
            <a:endParaRPr lang="en-US" altLang="zh-CN" sz="2300" dirty="0" smtClean="0"/>
          </a:p>
          <a:p>
            <a:r>
              <a:rPr lang="en-US" altLang="zh-CN" sz="2300" dirty="0" smtClean="0"/>
              <a:t>        </a:t>
            </a:r>
          </a:p>
          <a:p>
            <a:endParaRPr lang="en-US" altLang="zh-CN" sz="2300" dirty="0"/>
          </a:p>
          <a:p>
            <a:endParaRPr lang="en-US" altLang="zh-CN" sz="23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526823"/>
            <a:ext cx="3339125" cy="182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ç¸å³å¾ç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15" y="4526823"/>
            <a:ext cx="2682896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2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5496" y="980728"/>
            <a:ext cx="8229600" cy="12606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案例研讨主线（</a:t>
            </a:r>
            <a:r>
              <a:rPr lang="zh-CN" altLang="en-US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围绕课后项目的</a:t>
            </a:r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案例研讨</a:t>
            </a:r>
            <a:r>
              <a:rPr lang="zh-CN" altLang="en-US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3000" b="1" dirty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使用说明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135126"/>
            <a:ext cx="2409073" cy="1318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1844824"/>
            <a:ext cx="871296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zh-CN" sz="23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教学环节安排</a:t>
            </a:r>
            <a:r>
              <a:rPr lang="zh-CN" altLang="en-US" sz="23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课后</a:t>
            </a:r>
            <a:r>
              <a:rPr lang="en-US" altLang="zh-CN" sz="23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23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个学时为学生课前准备案例研讨内容（教师提供相关数据、论文等资料）</a:t>
            </a:r>
            <a:endParaRPr lang="en-US" altLang="zh-CN" sz="2300" b="1" dirty="0" smtClean="0">
              <a:solidFill>
                <a:srgbClr val="00A8E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zh-CN" sz="23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安排</a:t>
            </a:r>
            <a:r>
              <a:rPr lang="en-US" altLang="zh-CN" sz="23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2-5</a:t>
            </a:r>
            <a:r>
              <a:rPr lang="zh-CN" altLang="zh-CN" sz="23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个课时组织学生参加案例研讨（</a:t>
            </a:r>
            <a:r>
              <a:rPr lang="zh-CN" altLang="zh-CN" sz="2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根据上述三个</a:t>
            </a:r>
            <a:r>
              <a:rPr lang="en-US" altLang="zh-CN" sz="2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</a:t>
            </a:r>
            <a:r>
              <a:rPr lang="zh-CN" altLang="zh-CN" sz="2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，选择</a:t>
            </a:r>
            <a:r>
              <a:rPr lang="en-US" altLang="zh-CN" sz="2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1-2</a:t>
            </a:r>
            <a:r>
              <a:rPr lang="zh-CN" altLang="zh-CN" sz="2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</a:t>
            </a:r>
            <a:r>
              <a:rPr lang="zh-CN" altLang="zh-CN" sz="2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作为教学</a:t>
            </a:r>
            <a:r>
              <a:rPr lang="zh-CN" altLang="zh-CN" sz="2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环节</a:t>
            </a:r>
            <a:r>
              <a:rPr lang="zh-CN" altLang="en-US" sz="2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，也可</a:t>
            </a:r>
            <a:r>
              <a:rPr lang="en-US" altLang="zh-CN" sz="2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各都进行（这样更能体系一个系统的由简单到复杂的演化过程）</a:t>
            </a:r>
            <a:r>
              <a:rPr lang="zh-CN" altLang="zh-CN" sz="2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3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2682" y="4631070"/>
            <a:ext cx="83018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5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 </a:t>
            </a:r>
            <a:r>
              <a:rPr lang="en-US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多旋翼飞行器软件系统设计</a:t>
            </a:r>
            <a:endParaRPr lang="zh-CN" altLang="en-US" sz="2500" b="1" dirty="0">
              <a:solidFill>
                <a:srgbClr val="00A8E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9026" y="4077072"/>
            <a:ext cx="83018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5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 </a:t>
            </a:r>
            <a:r>
              <a:rPr lang="en-US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嵌入式实时操作系统（</a:t>
            </a:r>
            <a:r>
              <a:rPr lang="en-US" altLang="zh-CN" sz="25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ERTOS</a:t>
            </a:r>
            <a:r>
              <a:rPr lang="zh-CN" altLang="zh-CN" sz="2500" b="1" dirty="0" smtClean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500" b="1" dirty="0">
              <a:solidFill>
                <a:srgbClr val="00A8E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2682" y="5135126"/>
            <a:ext cx="8301806" cy="509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 3 </a:t>
            </a:r>
            <a:r>
              <a:rPr lang="zh-CN" altLang="zh-CN" sz="2500" b="1" dirty="0">
                <a:solidFill>
                  <a:srgbClr val="00A8E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三维地图重建</a:t>
            </a:r>
            <a:endParaRPr lang="zh-CN" altLang="en-US" sz="2500" b="1" dirty="0">
              <a:solidFill>
                <a:srgbClr val="00A8E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9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5496" y="980728"/>
            <a:ext cx="8229600" cy="12606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案例研讨主线</a:t>
            </a: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使用说明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205" y="2466286"/>
            <a:ext cx="1827892" cy="100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1703040" y="1844824"/>
            <a:ext cx="718944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300" b="1" kern="0" dirty="0">
                <a:solidFill>
                  <a:srgbClr val="C0504D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采取“小班授课</a:t>
            </a:r>
            <a:r>
              <a:rPr lang="en-US" altLang="zh-CN" sz="2300" b="1" kern="0" dirty="0">
                <a:solidFill>
                  <a:srgbClr val="C0504D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300" b="1" kern="0" dirty="0">
                <a:solidFill>
                  <a:srgbClr val="C0504D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小班研讨”的</a:t>
            </a:r>
            <a:r>
              <a:rPr lang="zh-CN" altLang="en-US" sz="2300" b="1" kern="0" dirty="0" smtClean="0">
                <a:solidFill>
                  <a:srgbClr val="C0504D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方式。</a:t>
            </a:r>
            <a:endParaRPr lang="zh-CN" altLang="en-US" sz="2300" b="1" kern="0" dirty="0">
              <a:solidFill>
                <a:srgbClr val="C0504D">
                  <a:lumMod val="75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Picture 5" descr="G:\1 软件工程系\7 教改项目\小班教学\照片\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46227"/>
            <a:ext cx="4203505" cy="285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:\1 软件工程系\7 教改项目\小班教学\照片\QQ图片201504282207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244" y="3746226"/>
            <a:ext cx="3905220" cy="28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下载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6244" y="2554529"/>
            <a:ext cx="1399773" cy="104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7" descr="ç¸å³å¾ç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91" y="2466285"/>
            <a:ext cx="1920953" cy="12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01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214016"/>
            <a:ext cx="9144000" cy="642018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HK" altLang="en-US" sz="1800" b="1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汇报</a:t>
            </a:r>
            <a:r>
              <a:rPr lang="zh-CN" altLang="en-US" sz="2800" b="1" spc="3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en-US" altLang="zh-CN" sz="2800" b="1" spc="30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87624" y="223738"/>
            <a:ext cx="25282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信息与软件工程学院</a:t>
            </a:r>
            <a:endParaRPr lang="en-US" altLang="zh-CN" sz="2000" dirty="0" smtClean="0">
              <a:solidFill>
                <a:prstClr val="white"/>
              </a:solidFill>
              <a:latin typeface="隶书" pitchFamily="49" charset="-122"/>
              <a:ea typeface="隶书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 smtClean="0">
                <a:solidFill>
                  <a:prstClr val="white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School of information and software engineering</a:t>
            </a:r>
            <a:endParaRPr lang="zh-CN" altLang="en-US" sz="900" b="1" dirty="0">
              <a:solidFill>
                <a:prstClr val="white"/>
              </a:solidFill>
              <a:latin typeface="Times New Roman" pitchFamily="18" charset="0"/>
              <a:ea typeface="宋体"/>
              <a:cs typeface="Times New Roman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31640" y="1340768"/>
            <a:ext cx="7848872" cy="2786762"/>
            <a:chOff x="2830306" y="1794366"/>
            <a:chExt cx="6693086" cy="2133401"/>
          </a:xfrm>
        </p:grpSpPr>
        <p:sp>
          <p:nvSpPr>
            <p:cNvPr id="19" name="MH_Entry_1">
              <a:hlinkClick r:id="rId14" action="ppaction://hlinksldjump"/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315042" y="1794366"/>
              <a:ext cx="6208350" cy="593536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" fmla="*/ 3064329 w 3155769"/>
                <a:gd name="connsiteY0" fmla="*/ 437055 h 528495"/>
                <a:gd name="connsiteX1" fmla="*/ 0 w 3155769"/>
                <a:gd name="connsiteY1" fmla="*/ 437055 h 528495"/>
                <a:gd name="connsiteX2" fmla="*/ 0 w 3155769"/>
                <a:gd name="connsiteY2" fmla="*/ 0 h 528495"/>
                <a:gd name="connsiteX3" fmla="*/ 3064329 w 3155769"/>
                <a:gd name="connsiteY3" fmla="*/ 0 h 528495"/>
                <a:gd name="connsiteX4" fmla="*/ 3155769 w 3155769"/>
                <a:gd name="connsiteY4" fmla="*/ 528495 h 528495"/>
                <a:gd name="connsiteX0" fmla="*/ 3064329 w 3064329"/>
                <a:gd name="connsiteY0" fmla="*/ 437055 h 437055"/>
                <a:gd name="connsiteX1" fmla="*/ 0 w 3064329"/>
                <a:gd name="connsiteY1" fmla="*/ 437055 h 437055"/>
                <a:gd name="connsiteX2" fmla="*/ 0 w 3064329"/>
                <a:gd name="connsiteY2" fmla="*/ 0 h 437055"/>
                <a:gd name="connsiteX3" fmla="*/ 3064329 w 3064329"/>
                <a:gd name="connsiteY3" fmla="*/ 0 h 4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txBody>
            <a:bodyPr wrap="square" lIns="360000" tIns="0" rIns="0" bIns="0" rtlCol="0" anchor="ctr" anchorCtr="0">
              <a:norm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500" b="1" dirty="0" smtClean="0">
                  <a:solidFill>
                    <a:prstClr val="black"/>
                  </a:solidFill>
                  <a:latin typeface="宋体"/>
                  <a:ea typeface="宋体"/>
                </a:rPr>
                <a:t>案例教学目标</a:t>
              </a:r>
              <a:endParaRPr lang="zh-CN" altLang="en-US" sz="2500" b="1" dirty="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20" name="MH_Entry_2">
              <a:hlinkClick r:id="rId15" action="ppaction://hlinksldjump"/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3315042" y="2562473"/>
              <a:ext cx="6208350" cy="593536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" fmla="*/ 3064329 w 3155769"/>
                <a:gd name="connsiteY0" fmla="*/ 437055 h 528495"/>
                <a:gd name="connsiteX1" fmla="*/ 0 w 3155769"/>
                <a:gd name="connsiteY1" fmla="*/ 437055 h 528495"/>
                <a:gd name="connsiteX2" fmla="*/ 0 w 3155769"/>
                <a:gd name="connsiteY2" fmla="*/ 0 h 528495"/>
                <a:gd name="connsiteX3" fmla="*/ 3064329 w 3155769"/>
                <a:gd name="connsiteY3" fmla="*/ 0 h 528495"/>
                <a:gd name="connsiteX4" fmla="*/ 3155769 w 3155769"/>
                <a:gd name="connsiteY4" fmla="*/ 528495 h 528495"/>
                <a:gd name="connsiteX0" fmla="*/ 3064329 w 3064329"/>
                <a:gd name="connsiteY0" fmla="*/ 437055 h 437055"/>
                <a:gd name="connsiteX1" fmla="*/ 0 w 3064329"/>
                <a:gd name="connsiteY1" fmla="*/ 437055 h 437055"/>
                <a:gd name="connsiteX2" fmla="*/ 0 w 3064329"/>
                <a:gd name="connsiteY2" fmla="*/ 0 h 437055"/>
                <a:gd name="connsiteX3" fmla="*/ 3064329 w 3064329"/>
                <a:gd name="connsiteY3" fmla="*/ 0 h 4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txBody>
            <a:bodyPr wrap="square" lIns="360000" tIns="0" rIns="0" bIns="0" rtlCol="0" anchor="ctr" anchorCtr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500" b="1" dirty="0" smtClean="0">
                  <a:solidFill>
                    <a:prstClr val="black"/>
                  </a:solidFill>
                  <a:latin typeface="宋体"/>
                  <a:ea typeface="宋体"/>
                </a:rPr>
                <a:t>案例教学内容</a:t>
              </a:r>
              <a:endParaRPr lang="zh-CN" altLang="en-US" sz="2500" b="1" dirty="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21" name="MH_Entry_3">
              <a:hlinkClick r:id="rId16" action="ppaction://hlinksldjump"/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315042" y="3334231"/>
              <a:ext cx="6208350" cy="593536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" fmla="*/ 3064329 w 3155769"/>
                <a:gd name="connsiteY0" fmla="*/ 437055 h 528495"/>
                <a:gd name="connsiteX1" fmla="*/ 0 w 3155769"/>
                <a:gd name="connsiteY1" fmla="*/ 437055 h 528495"/>
                <a:gd name="connsiteX2" fmla="*/ 0 w 3155769"/>
                <a:gd name="connsiteY2" fmla="*/ 0 h 528495"/>
                <a:gd name="connsiteX3" fmla="*/ 3064329 w 3155769"/>
                <a:gd name="connsiteY3" fmla="*/ 0 h 528495"/>
                <a:gd name="connsiteX4" fmla="*/ 3155769 w 3155769"/>
                <a:gd name="connsiteY4" fmla="*/ 528495 h 528495"/>
                <a:gd name="connsiteX0" fmla="*/ 3064329 w 3064329"/>
                <a:gd name="connsiteY0" fmla="*/ 437055 h 437055"/>
                <a:gd name="connsiteX1" fmla="*/ 0 w 3064329"/>
                <a:gd name="connsiteY1" fmla="*/ 437055 h 437055"/>
                <a:gd name="connsiteX2" fmla="*/ 0 w 3064329"/>
                <a:gd name="connsiteY2" fmla="*/ 0 h 437055"/>
                <a:gd name="connsiteX3" fmla="*/ 3064329 w 3064329"/>
                <a:gd name="connsiteY3" fmla="*/ 0 h 4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txBody>
            <a:bodyPr wrap="square" lIns="360000" tIns="0" rIns="0" bIns="0" rtlCol="0" anchor="ctr" anchorCtr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500" b="1" dirty="0" smtClean="0">
                  <a:solidFill>
                    <a:prstClr val="black"/>
                  </a:solidFill>
                  <a:latin typeface="宋体"/>
                  <a:ea typeface="宋体"/>
                </a:rPr>
                <a:t>使用说明</a:t>
              </a:r>
              <a:endParaRPr lang="zh-CN" altLang="en-US" sz="2500" b="1" dirty="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39" name="MH_Number_1">
              <a:hlinkClick r:id="rId1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2830306" y="1794366"/>
              <a:ext cx="744256" cy="593536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500" b="1" dirty="0" smtClean="0">
                  <a:solidFill>
                    <a:srgbClr val="FFFFFF"/>
                  </a:solidFill>
                  <a:cs typeface="Times New Roman" panose="02020603050405020304" pitchFamily="18" charset="0"/>
                </a:rPr>
                <a:t>1</a:t>
              </a:r>
              <a:endParaRPr lang="zh-CN" altLang="en-US" sz="2500" b="1" dirty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0" name="MH_Number_2">
              <a:hlinkClick r:id="rId1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830306" y="2562473"/>
              <a:ext cx="744256" cy="593536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500" b="1">
                  <a:solidFill>
                    <a:srgbClr val="FFFFFF"/>
                  </a:solidFill>
                  <a:cs typeface="Times New Roman" panose="02020603050405020304" pitchFamily="18" charset="0"/>
                </a:rPr>
                <a:t>2</a:t>
              </a:r>
              <a:endParaRPr lang="zh-CN" altLang="en-US" sz="2500" b="1" dirty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1" name="MH_Number_3">
              <a:hlinkClick r:id="rId1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830306" y="3334231"/>
              <a:ext cx="744256" cy="593536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500" b="1" dirty="0">
                  <a:solidFill>
                    <a:srgbClr val="FFFFFF"/>
                  </a:solidFill>
                  <a:cs typeface="Times New Roman" panose="02020603050405020304" pitchFamily="18" charset="0"/>
                </a:rPr>
                <a:t>3</a:t>
              </a:r>
              <a:endParaRPr lang="zh-CN" altLang="en-US" sz="2500" b="1" dirty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MH_Others_2"/>
          <p:cNvSpPr txBox="1"/>
          <p:nvPr>
            <p:custDataLst>
              <p:tags r:id="rId1"/>
            </p:custDataLst>
          </p:nvPr>
        </p:nvSpPr>
        <p:spPr>
          <a:xfrm rot="5400000">
            <a:off x="-1105949" y="3223659"/>
            <a:ext cx="3693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spc="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MH_Entry_3">
            <a:hlinkClick r:id="rId16" action="ppaction://hlinksldjump"/>
          </p:cNvPr>
          <p:cNvSpPr txBox="1"/>
          <p:nvPr>
            <p:custDataLst>
              <p:tags r:id="rId2"/>
            </p:custDataLst>
          </p:nvPr>
        </p:nvSpPr>
        <p:spPr>
          <a:xfrm>
            <a:off x="1900082" y="4360334"/>
            <a:ext cx="7280430" cy="775308"/>
          </a:xfrm>
          <a:custGeom>
            <a:avLst/>
            <a:gdLst>
              <a:gd name="connsiteX0" fmla="*/ 0 w 3064329"/>
              <a:gd name="connsiteY0" fmla="*/ 0 h 437055"/>
              <a:gd name="connsiteX1" fmla="*/ 3064329 w 3064329"/>
              <a:gd name="connsiteY1" fmla="*/ 0 h 437055"/>
              <a:gd name="connsiteX2" fmla="*/ 3064329 w 3064329"/>
              <a:gd name="connsiteY2" fmla="*/ 437055 h 437055"/>
              <a:gd name="connsiteX3" fmla="*/ 0 w 3064329"/>
              <a:gd name="connsiteY3" fmla="*/ 437055 h 437055"/>
              <a:gd name="connsiteX4" fmla="*/ 0 w 3064329"/>
              <a:gd name="connsiteY4" fmla="*/ 0 h 437055"/>
              <a:gd name="connsiteX0" fmla="*/ 3064329 w 3155769"/>
              <a:gd name="connsiteY0" fmla="*/ 437055 h 528495"/>
              <a:gd name="connsiteX1" fmla="*/ 0 w 3155769"/>
              <a:gd name="connsiteY1" fmla="*/ 437055 h 528495"/>
              <a:gd name="connsiteX2" fmla="*/ 0 w 3155769"/>
              <a:gd name="connsiteY2" fmla="*/ 0 h 528495"/>
              <a:gd name="connsiteX3" fmla="*/ 3064329 w 3155769"/>
              <a:gd name="connsiteY3" fmla="*/ 0 h 528495"/>
              <a:gd name="connsiteX4" fmla="*/ 3155769 w 3155769"/>
              <a:gd name="connsiteY4" fmla="*/ 528495 h 528495"/>
              <a:gd name="connsiteX0" fmla="*/ 3064329 w 3064329"/>
              <a:gd name="connsiteY0" fmla="*/ 437055 h 437055"/>
              <a:gd name="connsiteX1" fmla="*/ 0 w 3064329"/>
              <a:gd name="connsiteY1" fmla="*/ 437055 h 437055"/>
              <a:gd name="connsiteX2" fmla="*/ 0 w 3064329"/>
              <a:gd name="connsiteY2" fmla="*/ 0 h 437055"/>
              <a:gd name="connsiteX3" fmla="*/ 3064329 w 3064329"/>
              <a:gd name="connsiteY3" fmla="*/ 0 h 43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4329" h="437055">
                <a:moveTo>
                  <a:pt x="3064329" y="437055"/>
                </a:moveTo>
                <a:lnTo>
                  <a:pt x="0" y="437055"/>
                </a:lnTo>
                <a:lnTo>
                  <a:pt x="0" y="0"/>
                </a:lnTo>
                <a:lnTo>
                  <a:pt x="3064329" y="0"/>
                </a:lnTo>
              </a:path>
            </a:pathLst>
          </a:cu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txBody>
          <a:bodyPr wrap="square" lIns="360000" tIns="0" rIns="0" bIns="0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500" b="1" dirty="0" smtClean="0">
                <a:solidFill>
                  <a:prstClr val="black"/>
                </a:solidFill>
                <a:latin typeface="宋体"/>
                <a:ea typeface="宋体"/>
              </a:rPr>
              <a:t>应用情况</a:t>
            </a:r>
            <a:endParaRPr lang="zh-CN" altLang="en-US" sz="2500" b="1" dirty="0">
              <a:solidFill>
                <a:prstClr val="black"/>
              </a:solidFill>
              <a:latin typeface="宋体"/>
              <a:ea typeface="宋体"/>
            </a:endParaRPr>
          </a:p>
        </p:txBody>
      </p:sp>
      <p:sp>
        <p:nvSpPr>
          <p:cNvPr id="16" name="MH_Number_3">
            <a:hlinkClick r:id="rId16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1331640" y="4360334"/>
            <a:ext cx="872777" cy="775308"/>
          </a:xfrm>
          <a:prstGeom prst="hexagon">
            <a:avLst>
              <a:gd name="adj" fmla="val 29651"/>
              <a:gd name="vf" fmla="val 115470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4</a:t>
            </a:r>
            <a:endParaRPr lang="zh-CN" altLang="en-US" sz="2800" b="1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MH_Entry_3">
            <a:hlinkClick r:id="rId16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1900082" y="5351666"/>
            <a:ext cx="7280430" cy="775308"/>
          </a:xfrm>
          <a:custGeom>
            <a:avLst/>
            <a:gdLst>
              <a:gd name="connsiteX0" fmla="*/ 0 w 3064329"/>
              <a:gd name="connsiteY0" fmla="*/ 0 h 437055"/>
              <a:gd name="connsiteX1" fmla="*/ 3064329 w 3064329"/>
              <a:gd name="connsiteY1" fmla="*/ 0 h 437055"/>
              <a:gd name="connsiteX2" fmla="*/ 3064329 w 3064329"/>
              <a:gd name="connsiteY2" fmla="*/ 437055 h 437055"/>
              <a:gd name="connsiteX3" fmla="*/ 0 w 3064329"/>
              <a:gd name="connsiteY3" fmla="*/ 437055 h 437055"/>
              <a:gd name="connsiteX4" fmla="*/ 0 w 3064329"/>
              <a:gd name="connsiteY4" fmla="*/ 0 h 437055"/>
              <a:gd name="connsiteX0" fmla="*/ 3064329 w 3155769"/>
              <a:gd name="connsiteY0" fmla="*/ 437055 h 528495"/>
              <a:gd name="connsiteX1" fmla="*/ 0 w 3155769"/>
              <a:gd name="connsiteY1" fmla="*/ 437055 h 528495"/>
              <a:gd name="connsiteX2" fmla="*/ 0 w 3155769"/>
              <a:gd name="connsiteY2" fmla="*/ 0 h 528495"/>
              <a:gd name="connsiteX3" fmla="*/ 3064329 w 3155769"/>
              <a:gd name="connsiteY3" fmla="*/ 0 h 528495"/>
              <a:gd name="connsiteX4" fmla="*/ 3155769 w 3155769"/>
              <a:gd name="connsiteY4" fmla="*/ 528495 h 528495"/>
              <a:gd name="connsiteX0" fmla="*/ 3064329 w 3064329"/>
              <a:gd name="connsiteY0" fmla="*/ 437055 h 437055"/>
              <a:gd name="connsiteX1" fmla="*/ 0 w 3064329"/>
              <a:gd name="connsiteY1" fmla="*/ 437055 h 437055"/>
              <a:gd name="connsiteX2" fmla="*/ 0 w 3064329"/>
              <a:gd name="connsiteY2" fmla="*/ 0 h 437055"/>
              <a:gd name="connsiteX3" fmla="*/ 3064329 w 3064329"/>
              <a:gd name="connsiteY3" fmla="*/ 0 h 43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4329" h="437055">
                <a:moveTo>
                  <a:pt x="3064329" y="437055"/>
                </a:moveTo>
                <a:lnTo>
                  <a:pt x="0" y="437055"/>
                </a:lnTo>
                <a:lnTo>
                  <a:pt x="0" y="0"/>
                </a:lnTo>
                <a:lnTo>
                  <a:pt x="3064329" y="0"/>
                </a:lnTo>
              </a:path>
            </a:pathLst>
          </a:cu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txBody>
          <a:bodyPr wrap="square" lIns="360000" tIns="0" rIns="0" bIns="0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500" b="1" dirty="0" smtClean="0">
                <a:solidFill>
                  <a:prstClr val="black"/>
                </a:solidFill>
                <a:latin typeface="宋体"/>
                <a:ea typeface="宋体"/>
              </a:rPr>
              <a:t>总结</a:t>
            </a:r>
            <a:endParaRPr lang="zh-CN" altLang="en-US" sz="2500" b="1" dirty="0">
              <a:solidFill>
                <a:prstClr val="black"/>
              </a:solidFill>
              <a:latin typeface="宋体"/>
              <a:ea typeface="宋体"/>
            </a:endParaRPr>
          </a:p>
        </p:txBody>
      </p:sp>
      <p:sp>
        <p:nvSpPr>
          <p:cNvPr id="18" name="MH_Number_3">
            <a:hlinkClick r:id="rId16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1331640" y="5351666"/>
            <a:ext cx="872777" cy="775308"/>
          </a:xfrm>
          <a:prstGeom prst="hexagon">
            <a:avLst>
              <a:gd name="adj" fmla="val 29651"/>
              <a:gd name="vf" fmla="val 115470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5</a:t>
            </a:r>
            <a:endParaRPr lang="zh-CN" altLang="en-US" sz="2800" b="1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3" y="-199979"/>
            <a:ext cx="1077219" cy="14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427436"/>
              </p:ext>
            </p:extLst>
          </p:nvPr>
        </p:nvGraphicFramePr>
        <p:xfrm>
          <a:off x="1" y="1556793"/>
          <a:ext cx="9144000" cy="530120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835695"/>
                <a:gridCol w="179622"/>
                <a:gridCol w="2246307"/>
                <a:gridCol w="162560"/>
                <a:gridCol w="2164039"/>
                <a:gridCol w="186076"/>
                <a:gridCol w="2014385"/>
                <a:gridCol w="355316"/>
              </a:tblGrid>
              <a:tr h="446885"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zh-CN" sz="1400" b="1" dirty="0">
                          <a:effectLst/>
                        </a:rPr>
                        <a:t>总成绩</a:t>
                      </a:r>
                      <a:r>
                        <a:rPr lang="en-US" sz="1400" b="1" dirty="0">
                          <a:effectLst/>
                        </a:rPr>
                        <a:t>(100)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46885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zh-CN" sz="1400" b="1">
                          <a:effectLst/>
                        </a:rPr>
                        <a:t>实践</a:t>
                      </a:r>
                      <a:r>
                        <a:rPr lang="en-US" sz="1400" b="1">
                          <a:effectLst/>
                        </a:rPr>
                        <a:t>(50)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zh-CN" sz="1400" b="1">
                          <a:effectLst/>
                        </a:rPr>
                        <a:t>报告</a:t>
                      </a:r>
                      <a:r>
                        <a:rPr lang="en-US" sz="1400" b="1">
                          <a:effectLst/>
                        </a:rPr>
                        <a:t>(50)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4688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A</a:t>
                      </a:r>
                      <a:r>
                        <a:rPr lang="zh-CN" sz="1400" b="1" dirty="0">
                          <a:effectLst/>
                        </a:rPr>
                        <a:t>平时</a:t>
                      </a:r>
                      <a:r>
                        <a:rPr lang="en-US" sz="1400" b="1" dirty="0">
                          <a:effectLst/>
                        </a:rPr>
                        <a:t>(25)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B</a:t>
                      </a:r>
                      <a:r>
                        <a:rPr lang="zh-CN" sz="1400" b="1" dirty="0">
                          <a:effectLst/>
                        </a:rPr>
                        <a:t>演示</a:t>
                      </a:r>
                      <a:r>
                        <a:rPr lang="en-US" sz="1400" b="1" dirty="0">
                          <a:effectLst/>
                        </a:rPr>
                        <a:t>(25)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C</a:t>
                      </a:r>
                      <a:r>
                        <a:rPr lang="zh-CN" sz="1400" b="1">
                          <a:effectLst/>
                        </a:rPr>
                        <a:t>设计内容体现</a:t>
                      </a:r>
                      <a:r>
                        <a:rPr lang="en-US" sz="1400" b="1">
                          <a:effectLst/>
                        </a:rPr>
                        <a:t>(25)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D</a:t>
                      </a:r>
                      <a:r>
                        <a:rPr lang="zh-CN" sz="1400" b="1">
                          <a:effectLst/>
                        </a:rPr>
                        <a:t>写作及形式</a:t>
                      </a:r>
                      <a:r>
                        <a:rPr lang="en-US" sz="1400" b="1">
                          <a:effectLst/>
                        </a:rPr>
                        <a:t>(25%)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48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1 </a:t>
                      </a:r>
                      <a:r>
                        <a:rPr lang="zh-CN" sz="1400" b="1" dirty="0" smtClean="0">
                          <a:effectLst/>
                        </a:rPr>
                        <a:t>出勤率</a:t>
                      </a:r>
                      <a:r>
                        <a:rPr lang="en-US" sz="1400" b="1" dirty="0">
                          <a:effectLst/>
                        </a:rPr>
                        <a:t>(4)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1</a:t>
                      </a:r>
                      <a:r>
                        <a:rPr lang="zh-CN" sz="1400" b="1" dirty="0">
                          <a:effectLst/>
                        </a:rPr>
                        <a:t>基本功能完成</a:t>
                      </a:r>
                      <a:r>
                        <a:rPr lang="en-US" sz="1400" b="1" dirty="0">
                          <a:effectLst/>
                        </a:rPr>
                        <a:t>(5)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r>
                        <a:rPr lang="zh-CN" sz="1400" b="1">
                          <a:effectLst/>
                        </a:rPr>
                        <a:t>工作量体现</a:t>
                      </a:r>
                      <a:r>
                        <a:rPr lang="en-US" sz="1400" b="1">
                          <a:effectLst/>
                        </a:rPr>
                        <a:t> (4)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r>
                        <a:rPr lang="zh-CN" sz="1400" b="1">
                          <a:effectLst/>
                        </a:rPr>
                        <a:t>用词、用句严谨</a:t>
                      </a:r>
                      <a:r>
                        <a:rPr lang="en-US" sz="1400" b="1">
                          <a:effectLst/>
                        </a:rPr>
                        <a:t>(6)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4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2 </a:t>
                      </a:r>
                      <a:r>
                        <a:rPr lang="zh-CN" sz="1400" b="1" dirty="0" smtClean="0">
                          <a:effectLst/>
                        </a:rPr>
                        <a:t>分工</a:t>
                      </a:r>
                      <a:r>
                        <a:rPr lang="zh-CN" sz="1400" b="1" dirty="0">
                          <a:effectLst/>
                        </a:rPr>
                        <a:t>合理度</a:t>
                      </a:r>
                      <a:r>
                        <a:rPr lang="en-US" sz="1400" b="1" dirty="0">
                          <a:effectLst/>
                        </a:rPr>
                        <a:t>(4)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2</a:t>
                      </a:r>
                      <a:r>
                        <a:rPr lang="zh-CN" sz="1400" b="1" dirty="0">
                          <a:effectLst/>
                        </a:rPr>
                        <a:t>功能和性能演示充分</a:t>
                      </a:r>
                      <a:r>
                        <a:rPr lang="en-US" sz="1400" b="1" dirty="0">
                          <a:effectLst/>
                        </a:rPr>
                        <a:t>(4)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r>
                        <a:rPr lang="zh-CN" sz="1400" b="1">
                          <a:effectLst/>
                        </a:rPr>
                        <a:t>解决问题能力体现</a:t>
                      </a:r>
                      <a:r>
                        <a:rPr lang="en-US" sz="1400" b="1">
                          <a:effectLst/>
                        </a:rPr>
                        <a:t>(4)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r>
                        <a:rPr lang="zh-CN" sz="1400" b="1">
                          <a:effectLst/>
                        </a:rPr>
                        <a:t>格式、排版规范</a:t>
                      </a:r>
                      <a:r>
                        <a:rPr lang="en-US" sz="1400" b="1">
                          <a:effectLst/>
                        </a:rPr>
                        <a:t>(5)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03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3 </a:t>
                      </a:r>
                      <a:r>
                        <a:rPr lang="zh-CN" sz="1400" b="1" dirty="0" smtClean="0">
                          <a:effectLst/>
                        </a:rPr>
                        <a:t>解决问题</a:t>
                      </a:r>
                      <a:r>
                        <a:rPr lang="zh-CN" sz="1400" b="1" dirty="0">
                          <a:effectLst/>
                        </a:rPr>
                        <a:t>能力</a:t>
                      </a:r>
                      <a:r>
                        <a:rPr lang="en-US" sz="1400" b="1" dirty="0">
                          <a:effectLst/>
                        </a:rPr>
                        <a:t>(5)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3</a:t>
                      </a:r>
                      <a:r>
                        <a:rPr lang="zh-CN" sz="1400" b="1" dirty="0">
                          <a:effectLst/>
                        </a:rPr>
                        <a:t>代码规范度（注释、语法、缩进等）</a:t>
                      </a:r>
                      <a:r>
                        <a:rPr lang="en-US" sz="1400" b="1" dirty="0">
                          <a:effectLst/>
                        </a:rPr>
                        <a:t>(5)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3</a:t>
                      </a:r>
                      <a:r>
                        <a:rPr lang="zh-CN" sz="1400" b="1" dirty="0">
                          <a:effectLst/>
                        </a:rPr>
                        <a:t>软件工程知识点应用</a:t>
                      </a:r>
                      <a:r>
                        <a:rPr lang="en-US" sz="1400" b="1" dirty="0">
                          <a:effectLst/>
                        </a:rPr>
                        <a:t>(4)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3</a:t>
                      </a:r>
                      <a:r>
                        <a:rPr lang="zh-CN" sz="1400" b="1">
                          <a:effectLst/>
                        </a:rPr>
                        <a:t>结构合理</a:t>
                      </a:r>
                      <a:r>
                        <a:rPr lang="en-US" sz="1400" b="1">
                          <a:effectLst/>
                        </a:rPr>
                        <a:t>(4)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03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4 </a:t>
                      </a:r>
                      <a:r>
                        <a:rPr lang="zh-CN" sz="1400" b="1" dirty="0" smtClean="0">
                          <a:effectLst/>
                        </a:rPr>
                        <a:t>每</a:t>
                      </a:r>
                      <a:r>
                        <a:rPr lang="zh-CN" sz="1400" b="1" dirty="0">
                          <a:effectLst/>
                        </a:rPr>
                        <a:t>周进展情况</a:t>
                      </a:r>
                      <a:r>
                        <a:rPr lang="en-US" sz="1400" b="1" dirty="0">
                          <a:effectLst/>
                        </a:rPr>
                        <a:t>(4)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4</a:t>
                      </a:r>
                      <a:r>
                        <a:rPr lang="zh-CN" sz="1400" b="1" dirty="0">
                          <a:effectLst/>
                        </a:rPr>
                        <a:t>代码完善度（异常处理、细节处理）</a:t>
                      </a:r>
                      <a:r>
                        <a:rPr lang="en-US" sz="1400" b="1" dirty="0">
                          <a:effectLst/>
                        </a:rPr>
                        <a:t>(6)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4</a:t>
                      </a:r>
                      <a:r>
                        <a:rPr lang="zh-CN" sz="1400" b="1" dirty="0">
                          <a:effectLst/>
                        </a:rPr>
                        <a:t>设计思路和方法</a:t>
                      </a:r>
                      <a:r>
                        <a:rPr lang="en-US" sz="1400" b="1" dirty="0">
                          <a:effectLst/>
                        </a:rPr>
                        <a:t>(5)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4</a:t>
                      </a:r>
                      <a:r>
                        <a:rPr lang="zh-CN" sz="1400" b="1">
                          <a:effectLst/>
                        </a:rPr>
                        <a:t>图表规范</a:t>
                      </a:r>
                      <a:r>
                        <a:rPr lang="en-US" sz="1400" b="1">
                          <a:effectLst/>
                        </a:rPr>
                        <a:t>(4)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4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5 </a:t>
                      </a:r>
                      <a:r>
                        <a:rPr lang="zh-CN" sz="1400" b="1" dirty="0" smtClean="0">
                          <a:effectLst/>
                        </a:rPr>
                        <a:t>按时完成</a:t>
                      </a:r>
                      <a:r>
                        <a:rPr lang="zh-CN" sz="1400" b="1" dirty="0">
                          <a:effectLst/>
                        </a:rPr>
                        <a:t>情况</a:t>
                      </a:r>
                      <a:r>
                        <a:rPr lang="en-US" sz="1400" b="1" dirty="0">
                          <a:effectLst/>
                        </a:rPr>
                        <a:t>(4)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5</a:t>
                      </a:r>
                      <a:r>
                        <a:rPr lang="zh-CN" sz="1400" b="1" dirty="0">
                          <a:effectLst/>
                        </a:rPr>
                        <a:t>额外功能</a:t>
                      </a:r>
                      <a:r>
                        <a:rPr lang="en-US" sz="1400" b="1" dirty="0">
                          <a:effectLst/>
                        </a:rPr>
                        <a:t> (5)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5</a:t>
                      </a:r>
                      <a:r>
                        <a:rPr lang="zh-CN" sz="1400" b="1" dirty="0">
                          <a:effectLst/>
                        </a:rPr>
                        <a:t>实现思路和方法</a:t>
                      </a:r>
                      <a:r>
                        <a:rPr lang="en-US" sz="1400" b="1" dirty="0">
                          <a:effectLst/>
                        </a:rPr>
                        <a:t>(4)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r>
                        <a:rPr lang="zh-CN" sz="1400" b="1">
                          <a:effectLst/>
                        </a:rPr>
                        <a:t>参考文献引用</a:t>
                      </a:r>
                      <a:r>
                        <a:rPr lang="en-US" sz="1400" b="1">
                          <a:effectLst/>
                        </a:rPr>
                        <a:t>(3)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4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6 </a:t>
                      </a:r>
                      <a:r>
                        <a:rPr lang="zh-CN" sz="1400" b="1" dirty="0" smtClean="0">
                          <a:effectLst/>
                        </a:rPr>
                        <a:t>是否</a:t>
                      </a:r>
                      <a:r>
                        <a:rPr lang="zh-CN" sz="1400" b="1" dirty="0">
                          <a:effectLst/>
                        </a:rPr>
                        <a:t>按要求完成</a:t>
                      </a:r>
                      <a:r>
                        <a:rPr lang="en-US" sz="1400" b="1" dirty="0">
                          <a:effectLst/>
                        </a:rPr>
                        <a:t>(4)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6</a:t>
                      </a:r>
                      <a:r>
                        <a:rPr lang="zh-CN" sz="1400" b="1" dirty="0">
                          <a:effectLst/>
                        </a:rPr>
                        <a:t>测试和性能分析</a:t>
                      </a:r>
                      <a:r>
                        <a:rPr lang="en-US" sz="1400" b="1" dirty="0">
                          <a:effectLst/>
                        </a:rPr>
                        <a:t>(4)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6</a:t>
                      </a:r>
                      <a:r>
                        <a:rPr lang="zh-CN" sz="1400" b="1">
                          <a:effectLst/>
                        </a:rPr>
                        <a:t>行文流畅</a:t>
                      </a:r>
                      <a:r>
                        <a:rPr lang="en-US" sz="1400" b="1">
                          <a:effectLst/>
                        </a:rPr>
                        <a:t>(3)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4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zh-CN" sz="1400" b="1">
                          <a:effectLst/>
                        </a:rPr>
                        <a:t>合计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zh-CN" sz="1400" b="1">
                          <a:effectLst/>
                        </a:rPr>
                        <a:t>合计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zh-CN" sz="1400" b="1" dirty="0">
                          <a:effectLst/>
                        </a:rPr>
                        <a:t>合计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zh-CN" sz="1400" b="1" dirty="0">
                          <a:effectLst/>
                        </a:rPr>
                        <a:t>合计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3649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zh-CN" sz="1400" b="1">
                          <a:effectLst/>
                        </a:rPr>
                        <a:t>小组总成绩</a:t>
                      </a:r>
                      <a:endParaRPr lang="zh-CN" sz="1400" b="1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zh-CN" sz="1400" b="1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435496" y="908720"/>
            <a:ext cx="8229600" cy="12606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案例研讨主线</a:t>
            </a: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92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35496" y="908720"/>
            <a:ext cx="8229600" cy="12606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案例研讨主线</a:t>
            </a: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73571"/>
              </p:ext>
            </p:extLst>
          </p:nvPr>
        </p:nvGraphicFramePr>
        <p:xfrm>
          <a:off x="0" y="1988839"/>
          <a:ext cx="9144000" cy="486916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444208"/>
                <a:gridCol w="2699792"/>
              </a:tblGrid>
              <a:tr h="538528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1000"/>
                        </a:spcAft>
                      </a:pPr>
                      <a:r>
                        <a:rPr lang="zh-CN" sz="1800" dirty="0">
                          <a:effectLst/>
                        </a:rPr>
                        <a:t>提出问题能力</a:t>
                      </a:r>
                      <a:r>
                        <a:rPr lang="en-US" sz="1800" dirty="0">
                          <a:effectLst/>
                        </a:rPr>
                        <a:t>                            </a:t>
                      </a:r>
                      <a:r>
                        <a:rPr lang="en-US" sz="1800" dirty="0" smtClean="0">
                          <a:effectLst/>
                        </a:rPr>
                        <a:t>      </a:t>
                      </a:r>
                      <a:r>
                        <a:rPr lang="zh-CN" sz="1800" dirty="0">
                          <a:effectLst/>
                        </a:rPr>
                        <a:t>（</a:t>
                      </a:r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zh-CN" sz="1800" dirty="0">
                          <a:effectLst/>
                        </a:rPr>
                        <a:t>）</a:t>
                      </a:r>
                      <a:endParaRPr lang="zh-CN" sz="18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8528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1000"/>
                        </a:spcAft>
                      </a:pPr>
                      <a:r>
                        <a:rPr lang="zh-CN" sz="1800" dirty="0">
                          <a:effectLst/>
                        </a:rPr>
                        <a:t>分析问题能力</a:t>
                      </a:r>
                      <a:r>
                        <a:rPr lang="en-US" sz="1800" dirty="0">
                          <a:effectLst/>
                        </a:rPr>
                        <a:t>                           </a:t>
                      </a:r>
                      <a:r>
                        <a:rPr lang="en-US" sz="1800" dirty="0" smtClean="0">
                          <a:effectLst/>
                        </a:rPr>
                        <a:t>       </a:t>
                      </a:r>
                      <a:r>
                        <a:rPr lang="zh-CN" sz="1800" dirty="0">
                          <a:effectLst/>
                        </a:rPr>
                        <a:t>（</a:t>
                      </a:r>
                      <a:r>
                        <a:rPr lang="en-US" sz="1800" dirty="0">
                          <a:effectLst/>
                        </a:rPr>
                        <a:t>20</a:t>
                      </a:r>
                      <a:r>
                        <a:rPr lang="zh-CN" sz="1800" dirty="0">
                          <a:effectLst/>
                        </a:rPr>
                        <a:t>）</a:t>
                      </a:r>
                      <a:endParaRPr lang="zh-CN" sz="18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8528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1000"/>
                        </a:spcAft>
                      </a:pPr>
                      <a:r>
                        <a:rPr lang="zh-CN" sz="1800">
                          <a:effectLst/>
                        </a:rPr>
                        <a:t>解决问题完善性</a:t>
                      </a:r>
                      <a:r>
                        <a:rPr lang="en-US" sz="1800">
                          <a:effectLst/>
                        </a:rPr>
                        <a:t>                              </a:t>
                      </a:r>
                      <a:r>
                        <a:rPr lang="zh-CN" sz="1800">
                          <a:effectLst/>
                        </a:rPr>
                        <a:t>（</a:t>
                      </a:r>
                      <a:r>
                        <a:rPr lang="en-US" sz="1800">
                          <a:effectLst/>
                        </a:rPr>
                        <a:t>10</a:t>
                      </a:r>
                      <a:r>
                        <a:rPr lang="zh-CN" sz="1800">
                          <a:effectLst/>
                        </a:rPr>
                        <a:t>）</a:t>
                      </a:r>
                      <a:endParaRPr lang="zh-CN" sz="18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8528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1000"/>
                        </a:spcAft>
                      </a:pPr>
                      <a:r>
                        <a:rPr lang="zh-CN" sz="1800">
                          <a:effectLst/>
                        </a:rPr>
                        <a:t>解决问题新颖性</a:t>
                      </a:r>
                      <a:r>
                        <a:rPr lang="en-US" sz="1800">
                          <a:effectLst/>
                        </a:rPr>
                        <a:t>                              </a:t>
                      </a:r>
                      <a:r>
                        <a:rPr lang="zh-CN" sz="1800">
                          <a:effectLst/>
                        </a:rPr>
                        <a:t>（</a:t>
                      </a:r>
                      <a:r>
                        <a:rPr lang="en-US" sz="1800">
                          <a:effectLst/>
                        </a:rPr>
                        <a:t>10</a:t>
                      </a:r>
                      <a:r>
                        <a:rPr lang="zh-CN" sz="1800">
                          <a:effectLst/>
                        </a:rPr>
                        <a:t>）</a:t>
                      </a:r>
                      <a:endParaRPr lang="zh-CN" sz="18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8528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1000"/>
                        </a:spcAft>
                      </a:pPr>
                      <a:r>
                        <a:rPr lang="zh-CN" sz="1800" dirty="0">
                          <a:effectLst/>
                        </a:rPr>
                        <a:t>求知动力与探索精神</a:t>
                      </a:r>
                      <a:r>
                        <a:rPr lang="en-US" sz="1800" dirty="0">
                          <a:effectLst/>
                        </a:rPr>
                        <a:t>               </a:t>
                      </a:r>
                      <a:r>
                        <a:rPr lang="en-US" sz="1800" dirty="0" smtClean="0">
                          <a:effectLst/>
                        </a:rPr>
                        <a:t>      </a:t>
                      </a:r>
                      <a:r>
                        <a:rPr lang="zh-CN" sz="1800" dirty="0">
                          <a:effectLst/>
                        </a:rPr>
                        <a:t>（</a:t>
                      </a:r>
                      <a:r>
                        <a:rPr lang="en-US" sz="1800" dirty="0">
                          <a:effectLst/>
                        </a:rPr>
                        <a:t>20</a:t>
                      </a:r>
                      <a:r>
                        <a:rPr lang="zh-CN" sz="1800" dirty="0">
                          <a:effectLst/>
                        </a:rPr>
                        <a:t>）</a:t>
                      </a:r>
                      <a:endParaRPr lang="zh-CN" sz="18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8528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1000"/>
                        </a:spcAft>
                      </a:pPr>
                      <a:r>
                        <a:rPr lang="zh-CN" sz="1800" dirty="0">
                          <a:effectLst/>
                        </a:rPr>
                        <a:t>回答问题情况及表达能力</a:t>
                      </a:r>
                      <a:r>
                        <a:rPr lang="en-US" sz="1800" dirty="0">
                          <a:effectLst/>
                        </a:rPr>
                        <a:t>     </a:t>
                      </a:r>
                      <a:r>
                        <a:rPr lang="en-US" sz="1800" dirty="0" smtClean="0">
                          <a:effectLst/>
                        </a:rPr>
                        <a:t>        </a:t>
                      </a:r>
                      <a:r>
                        <a:rPr lang="zh-CN" sz="1800" dirty="0">
                          <a:effectLst/>
                        </a:rPr>
                        <a:t>（</a:t>
                      </a:r>
                      <a:r>
                        <a:rPr lang="en-US" sz="1800" dirty="0">
                          <a:effectLst/>
                        </a:rPr>
                        <a:t>20</a:t>
                      </a:r>
                      <a:r>
                        <a:rPr lang="zh-CN" sz="1800" dirty="0">
                          <a:effectLst/>
                        </a:rPr>
                        <a:t>）</a:t>
                      </a:r>
                      <a:endParaRPr lang="zh-CN" sz="18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8528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1000"/>
                        </a:spcAft>
                      </a:pPr>
                      <a:r>
                        <a:rPr lang="zh-CN" sz="1800" dirty="0">
                          <a:effectLst/>
                        </a:rPr>
                        <a:t>团队合作情况</a:t>
                      </a:r>
                      <a:r>
                        <a:rPr lang="en-US" sz="1800" dirty="0">
                          <a:effectLst/>
                        </a:rPr>
                        <a:t>                            </a:t>
                      </a:r>
                      <a:r>
                        <a:rPr lang="en-US" sz="1800" dirty="0" smtClean="0">
                          <a:effectLst/>
                        </a:rPr>
                        <a:t>       </a:t>
                      </a:r>
                      <a:r>
                        <a:rPr lang="zh-CN" sz="1800" dirty="0">
                          <a:effectLst/>
                        </a:rPr>
                        <a:t>（</a:t>
                      </a:r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zh-CN" sz="1800" dirty="0">
                          <a:effectLst/>
                        </a:rPr>
                        <a:t>）</a:t>
                      </a:r>
                      <a:endParaRPr lang="zh-CN" sz="18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49734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zh-CN" sz="1800">
                          <a:effectLst/>
                        </a:rPr>
                        <a:t>小组总成绩</a:t>
                      </a:r>
                      <a:endParaRPr lang="zh-CN" sz="18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49734">
                <a:tc gridSpan="2"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zh-CN" sz="1800" dirty="0">
                          <a:effectLst/>
                        </a:rPr>
                        <a:t>小组成员成绩</a:t>
                      </a:r>
                      <a:endParaRPr lang="zh-CN" sz="18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08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214016"/>
            <a:ext cx="9144000" cy="642018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3" y="-199979"/>
            <a:ext cx="1077219" cy="14353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6786" y="223738"/>
            <a:ext cx="25282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信息与软件工程学院</a:t>
            </a:r>
            <a:endParaRPr lang="en-US" altLang="zh-CN" sz="2000" dirty="0" smtClean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School of information and software engineering</a:t>
            </a:r>
            <a:endParaRPr lang="zh-CN" altLang="en-US" sz="9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MH_Title"/>
          <p:cNvSpPr txBox="1"/>
          <p:nvPr>
            <p:custDataLst>
              <p:tags r:id="rId1"/>
            </p:custDataLst>
          </p:nvPr>
        </p:nvSpPr>
        <p:spPr>
          <a:xfrm>
            <a:off x="2833842" y="2734316"/>
            <a:ext cx="4670045" cy="952314"/>
          </a:xfrm>
          <a:custGeom>
            <a:avLst/>
            <a:gdLst>
              <a:gd name="connsiteX0" fmla="*/ 0 w 3064329"/>
              <a:gd name="connsiteY0" fmla="*/ 0 h 437055"/>
              <a:gd name="connsiteX1" fmla="*/ 3064329 w 3064329"/>
              <a:gd name="connsiteY1" fmla="*/ 0 h 437055"/>
              <a:gd name="connsiteX2" fmla="*/ 3064329 w 3064329"/>
              <a:gd name="connsiteY2" fmla="*/ 437055 h 437055"/>
              <a:gd name="connsiteX3" fmla="*/ 0 w 3064329"/>
              <a:gd name="connsiteY3" fmla="*/ 437055 h 437055"/>
              <a:gd name="connsiteX4" fmla="*/ 0 w 3064329"/>
              <a:gd name="connsiteY4" fmla="*/ 0 h 437055"/>
              <a:gd name="connsiteX0" fmla="*/ 3064329 w 3155769"/>
              <a:gd name="connsiteY0" fmla="*/ 437055 h 528495"/>
              <a:gd name="connsiteX1" fmla="*/ 0 w 3155769"/>
              <a:gd name="connsiteY1" fmla="*/ 437055 h 528495"/>
              <a:gd name="connsiteX2" fmla="*/ 0 w 3155769"/>
              <a:gd name="connsiteY2" fmla="*/ 0 h 528495"/>
              <a:gd name="connsiteX3" fmla="*/ 3064329 w 3155769"/>
              <a:gd name="connsiteY3" fmla="*/ 0 h 528495"/>
              <a:gd name="connsiteX4" fmla="*/ 3155769 w 3155769"/>
              <a:gd name="connsiteY4" fmla="*/ 528495 h 528495"/>
              <a:gd name="connsiteX0" fmla="*/ 3064329 w 3064329"/>
              <a:gd name="connsiteY0" fmla="*/ 437055 h 437055"/>
              <a:gd name="connsiteX1" fmla="*/ 0 w 3064329"/>
              <a:gd name="connsiteY1" fmla="*/ 437055 h 437055"/>
              <a:gd name="connsiteX2" fmla="*/ 0 w 3064329"/>
              <a:gd name="connsiteY2" fmla="*/ 0 h 437055"/>
              <a:gd name="connsiteX3" fmla="*/ 3064329 w 3064329"/>
              <a:gd name="connsiteY3" fmla="*/ 0 h 43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4329" h="437055">
                <a:moveTo>
                  <a:pt x="3064329" y="437055"/>
                </a:moveTo>
                <a:lnTo>
                  <a:pt x="0" y="437055"/>
                </a:lnTo>
                <a:lnTo>
                  <a:pt x="0" y="0"/>
                </a:lnTo>
                <a:lnTo>
                  <a:pt x="3064329" y="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txBody>
          <a:bodyPr wrap="square" lIns="360000" tIns="0" rIns="0" bIns="36000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  应用情况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MH_Others_1"/>
          <p:cNvSpPr/>
          <p:nvPr>
            <p:custDataLst>
              <p:tags r:id="rId2"/>
            </p:custDataLst>
          </p:nvPr>
        </p:nvSpPr>
        <p:spPr>
          <a:xfrm>
            <a:off x="2027068" y="2734316"/>
            <a:ext cx="1104682" cy="952314"/>
          </a:xfrm>
          <a:prstGeom prst="hexagon">
            <a:avLst>
              <a:gd name="adj" fmla="val 29651"/>
              <a:gd name="vf" fmla="val 115470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0" bIns="0" rtlCol="0" anchor="ctr">
            <a:normAutofit fontScale="62500" lnSpcReduction="20000"/>
          </a:bodyPr>
          <a:lstStyle/>
          <a:p>
            <a:pPr algn="ctr"/>
            <a:endParaRPr lang="zh-CN" altLang="en-US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H_Number"/>
          <p:cNvSpPr/>
          <p:nvPr>
            <p:custDataLst>
              <p:tags r:id="rId3"/>
            </p:custDataLst>
          </p:nvPr>
        </p:nvSpPr>
        <p:spPr>
          <a:xfrm>
            <a:off x="2027069" y="2734315"/>
            <a:ext cx="1104682" cy="952315"/>
          </a:xfrm>
          <a:prstGeom prst="rect">
            <a:avLst/>
          </a:prstGeom>
        </p:spPr>
        <p:txBody>
          <a:bodyPr wrap="square" lIns="0" tIns="0" rIns="0" bIns="0" anchor="ctr" anchorCtr="0">
            <a:normAutofit lnSpcReduction="10000"/>
          </a:bodyPr>
          <a:lstStyle/>
          <a:p>
            <a:pPr lvl="0" algn="ctr"/>
            <a:r>
              <a:rPr lang="en-US" altLang="zh-CN" sz="66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2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MH_Other_1"/>
          <p:cNvCxnSpPr>
            <a:stCxn id="69" idx="3"/>
          </p:cNvCxnSpPr>
          <p:nvPr>
            <p:custDataLst>
              <p:tags r:id="rId1"/>
            </p:custDataLst>
          </p:nvPr>
        </p:nvCxnSpPr>
        <p:spPr>
          <a:xfrm flipV="1">
            <a:off x="994470" y="1927622"/>
            <a:ext cx="384175" cy="0"/>
          </a:xfrm>
          <a:prstGeom prst="line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</p:cxnSp>
      <p:sp>
        <p:nvSpPr>
          <p:cNvPr id="69" name="MH_Other_4"/>
          <p:cNvSpPr/>
          <p:nvPr>
            <p:custDataLst>
              <p:tags r:id="rId2"/>
            </p:custDataLst>
          </p:nvPr>
        </p:nvSpPr>
        <p:spPr>
          <a:xfrm>
            <a:off x="251520" y="1578372"/>
            <a:ext cx="742950" cy="698500"/>
          </a:xfrm>
          <a:prstGeom prst="roundRect">
            <a:avLst>
              <a:gd name="adj" fmla="val 8712"/>
            </a:avLst>
          </a:prstGeom>
          <a:solidFill>
            <a:srgbClr val="4F81BD">
              <a:lumMod val="60000"/>
              <a:lumOff val="40000"/>
              <a:alpha val="25000"/>
            </a:srgbClr>
          </a:solidFill>
          <a:ln w="12700" cap="flat" cmpd="sng" algn="ctr">
            <a:solidFill>
              <a:srgbClr val="4F81B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MH_Other_5"/>
          <p:cNvSpPr/>
          <p:nvPr>
            <p:custDataLst>
              <p:tags r:id="rId3"/>
            </p:custDataLst>
          </p:nvPr>
        </p:nvSpPr>
        <p:spPr>
          <a:xfrm>
            <a:off x="298578" y="1631338"/>
            <a:ext cx="649104" cy="601274"/>
          </a:xfrm>
          <a:prstGeom prst="roundRect">
            <a:avLst>
              <a:gd name="adj" fmla="val 8712"/>
            </a:avLst>
          </a:prstGeom>
          <a:solidFill>
            <a:srgbClr val="4F81BD"/>
          </a:solidFill>
          <a:ln w="19050" cap="flat" cmpd="sng" algn="ctr">
            <a:solidFill>
              <a:srgbClr val="FFFFFF"/>
            </a:solidFill>
            <a:prstDash val="solid"/>
          </a:ln>
          <a:effectLst>
            <a:innerShdw blurRad="114300">
              <a:sysClr val="window" lastClr="FFFFFF"/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MH_Other_6"/>
          <p:cNvSpPr/>
          <p:nvPr>
            <p:custDataLst>
              <p:tags r:id="rId4"/>
            </p:custDataLst>
          </p:nvPr>
        </p:nvSpPr>
        <p:spPr>
          <a:xfrm flipH="1">
            <a:off x="1386582" y="1605359"/>
            <a:ext cx="87313" cy="644525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MH_Other_7"/>
          <p:cNvSpPr/>
          <p:nvPr>
            <p:custDataLst>
              <p:tags r:id="rId5"/>
            </p:custDataLst>
          </p:nvPr>
        </p:nvSpPr>
        <p:spPr>
          <a:xfrm>
            <a:off x="8589144" y="1605359"/>
            <a:ext cx="87312" cy="644525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MH_SubTitle_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1589782" y="1340768"/>
            <a:ext cx="5358482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4F81BD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电子科技大学</a:t>
            </a:r>
            <a:r>
              <a:rPr lang="en-US" altLang="zh-CN" sz="2400" b="1" kern="0" dirty="0" smtClean="0">
                <a:solidFill>
                  <a:srgbClr val="4F81BD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b="1" kern="0" dirty="0" smtClean="0">
                <a:solidFill>
                  <a:srgbClr val="4F81BD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嵌入式系统设计</a:t>
            </a:r>
            <a:r>
              <a:rPr lang="en-US" altLang="zh-CN" sz="2400" b="1" kern="0" dirty="0" smtClean="0">
                <a:solidFill>
                  <a:srgbClr val="4F81BD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2400" b="1" kern="0" dirty="0">
              <a:solidFill>
                <a:srgbClr val="4F81BD">
                  <a:lumMod val="75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" name="MH_Text_1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589782" y="2359794"/>
            <a:ext cx="6726634" cy="200531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360000" indent="-3600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2015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年，实施了主线中的第一步和第二步教学内容；</a:t>
            </a:r>
            <a:endParaRPr lang="en-US" altLang="zh-CN" sz="1800" b="1" kern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60000" marR="0" lvl="0" indent="-36000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2018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年，实施了主线中的三个步骤的教学内容 ；</a:t>
            </a:r>
            <a:endParaRPr lang="en-US" altLang="zh-CN" sz="1800" b="1" kern="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60000" marR="0" lvl="0" indent="-36000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2015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年，实施 </a:t>
            </a: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Case1 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案例研讨；</a:t>
            </a:r>
            <a:endParaRPr lang="en-US" altLang="zh-CN" sz="1800" b="1" kern="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60000" indent="-3600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zh-CN" altLang="en-US" sz="18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实施 </a:t>
            </a: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Case1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Case2 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案例</a:t>
            </a:r>
            <a:r>
              <a:rPr lang="zh-CN" altLang="en-US" sz="18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研讨；</a:t>
            </a:r>
            <a:endParaRPr lang="en-US" altLang="zh-CN" sz="1800" b="1" kern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60000" indent="-3600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2018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zh-CN" altLang="en-US" sz="18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实施 </a:t>
            </a: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Case3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案例</a:t>
            </a:r>
            <a:r>
              <a:rPr lang="zh-CN" altLang="en-US" sz="18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研讨；</a:t>
            </a:r>
            <a:endParaRPr lang="en-US" altLang="zh-CN" sz="1800" b="1" kern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60000" marR="0" lvl="0" indent="-36000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1800" b="1" kern="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60000" marR="0" lvl="0" indent="-36000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1800" b="1" kern="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MH_Other_8"/>
          <p:cNvSpPr/>
          <p:nvPr>
            <p:custDataLst>
              <p:tags r:id="rId8"/>
            </p:custDataLst>
          </p:nvPr>
        </p:nvSpPr>
        <p:spPr>
          <a:xfrm>
            <a:off x="386457" y="1711722"/>
            <a:ext cx="465138" cy="434975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应用情况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Picture 4" descr="G:\1 软件工程系\7 教改项目\小班教学\照片\QQ图片2015042114305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8" y="4437112"/>
            <a:ext cx="297409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061008"/>
            <a:ext cx="2160240" cy="87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C:\Users\Ge\AppData\Local\Microsoft\Windows\INetCache\Content.Word\I1_000000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872" y="4437112"/>
            <a:ext cx="2736304" cy="194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2" y="4437112"/>
            <a:ext cx="252895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应用情况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MH_Other_3"/>
          <p:cNvCxnSpPr>
            <a:stCxn id="30" idx="3"/>
          </p:cNvCxnSpPr>
          <p:nvPr>
            <p:custDataLst>
              <p:tags r:id="rId1"/>
            </p:custDataLst>
          </p:nvPr>
        </p:nvCxnSpPr>
        <p:spPr>
          <a:xfrm flipV="1">
            <a:off x="994470" y="1891572"/>
            <a:ext cx="384175" cy="0"/>
          </a:xfrm>
          <a:prstGeom prst="line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</p:cxnSp>
      <p:sp>
        <p:nvSpPr>
          <p:cNvPr id="30" name="MH_Other_14"/>
          <p:cNvSpPr/>
          <p:nvPr>
            <p:custDataLst>
              <p:tags r:id="rId2"/>
            </p:custDataLst>
          </p:nvPr>
        </p:nvSpPr>
        <p:spPr>
          <a:xfrm>
            <a:off x="251520" y="1542322"/>
            <a:ext cx="742950" cy="698500"/>
          </a:xfrm>
          <a:prstGeom prst="roundRect">
            <a:avLst>
              <a:gd name="adj" fmla="val 8712"/>
            </a:avLst>
          </a:prstGeom>
          <a:solidFill>
            <a:srgbClr val="9BBB59">
              <a:lumMod val="60000"/>
              <a:lumOff val="40000"/>
              <a:alpha val="25000"/>
            </a:srgbClr>
          </a:solidFill>
          <a:ln w="12700" cap="flat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MH_Other_15"/>
          <p:cNvSpPr/>
          <p:nvPr>
            <p:custDataLst>
              <p:tags r:id="rId3"/>
            </p:custDataLst>
          </p:nvPr>
        </p:nvSpPr>
        <p:spPr>
          <a:xfrm>
            <a:off x="298578" y="1595312"/>
            <a:ext cx="649104" cy="601274"/>
          </a:xfrm>
          <a:prstGeom prst="roundRect">
            <a:avLst>
              <a:gd name="adj" fmla="val 8712"/>
            </a:avLst>
          </a:prstGeom>
          <a:solidFill>
            <a:srgbClr val="9BBB59"/>
          </a:solidFill>
          <a:ln w="19050" cap="flat" cmpd="sng" algn="ctr">
            <a:solidFill>
              <a:srgbClr val="FFFFFF"/>
            </a:solidFill>
            <a:prstDash val="solid"/>
          </a:ln>
          <a:effectLst>
            <a:innerShdw blurRad="114300">
              <a:sysClr val="window" lastClr="FFFFFF"/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MH_Other_16"/>
          <p:cNvSpPr/>
          <p:nvPr>
            <p:custDataLst>
              <p:tags r:id="rId4"/>
            </p:custDataLst>
          </p:nvPr>
        </p:nvSpPr>
        <p:spPr>
          <a:xfrm flipH="1">
            <a:off x="1386582" y="1569310"/>
            <a:ext cx="87313" cy="644525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MH_Other_17"/>
          <p:cNvSpPr/>
          <p:nvPr>
            <p:custDataLst>
              <p:tags r:id="rId5"/>
            </p:custDataLst>
          </p:nvPr>
        </p:nvSpPr>
        <p:spPr>
          <a:xfrm>
            <a:off x="8589144" y="1569310"/>
            <a:ext cx="87312" cy="644525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MH_Other_18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370582" y="1667735"/>
            <a:ext cx="512763" cy="420687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MH_SubTitle_3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475656" y="1414032"/>
            <a:ext cx="7920880" cy="303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9BBB59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法国 </a:t>
            </a:r>
            <a:r>
              <a:rPr lang="en-US" altLang="zh-CN" sz="2400" b="1" kern="0" dirty="0" smtClean="0">
                <a:solidFill>
                  <a:srgbClr val="9BBB59">
                    <a:lumMod val="75000"/>
                  </a:srgb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ESIGELEC</a:t>
            </a:r>
            <a:endParaRPr lang="zh-CN" altLang="en-US" sz="2400" b="1" kern="0" dirty="0">
              <a:solidFill>
                <a:srgbClr val="9BBB59">
                  <a:lumMod val="75000"/>
                </a:srgb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MH_Text_3"/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1589782" y="1772816"/>
            <a:ext cx="6999362" cy="1008112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800" b="1" kern="0" dirty="0" smtClean="0">
                <a:solidFill>
                  <a:srgbClr val="9BBB59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课程：</a:t>
            </a:r>
            <a:r>
              <a:rPr lang="en-US" altLang="zh-CN" sz="1800" b="1" kern="0" dirty="0" smtClean="0">
                <a:solidFill>
                  <a:srgbClr val="9BBB59">
                    <a:lumMod val="75000"/>
                  </a:srgb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en-US" altLang="zh-CN" sz="1800" b="1" kern="0" dirty="0">
                <a:solidFill>
                  <a:srgbClr val="9BBB59">
                    <a:lumMod val="75000"/>
                  </a:srgb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Embedded Real-Time Operating System》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800" b="1" kern="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sz="1800" b="1" kern="0" dirty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MH_Text_1"/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1589782" y="2204864"/>
            <a:ext cx="7374706" cy="200531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360000" indent="-3600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2015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年，实施了主线中的第一步和第二步教学内容；</a:t>
            </a:r>
            <a:endParaRPr lang="en-US" altLang="zh-CN" sz="1800" b="1" kern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60000" marR="0" lvl="0" indent="-36000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2015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年，实施 </a:t>
            </a: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Case1 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案例研讨（</a:t>
            </a:r>
            <a:r>
              <a:rPr lang="zh-CN" altLang="en-US" sz="18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学生不需完成课后项目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）；</a:t>
            </a:r>
            <a:endParaRPr lang="en-US" altLang="zh-CN" sz="1800" b="1" kern="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60000" indent="-3600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2017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zh-CN" altLang="en-US" sz="18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实施 </a:t>
            </a:r>
            <a:r>
              <a:rPr lang="en-US" altLang="zh-CN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Case2 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案例研讨</a:t>
            </a:r>
            <a:r>
              <a:rPr lang="zh-CN" altLang="en-US" sz="18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1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学生</a:t>
            </a:r>
            <a:r>
              <a:rPr lang="zh-CN" altLang="en-US" sz="18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不需完成</a:t>
            </a:r>
            <a:r>
              <a:rPr lang="zh-CN" altLang="en-US" sz="1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课后项目</a:t>
            </a:r>
            <a:r>
              <a:rPr lang="zh-CN" altLang="en-US" sz="18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 </a:t>
            </a:r>
            <a:r>
              <a:rPr lang="zh-CN" altLang="en-US" sz="1800" b="1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1800" b="1" kern="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60000" marR="0" lvl="0" indent="-36000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1800" b="1" kern="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9066"/>
            <a:ext cx="3960440" cy="273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92" y="3705835"/>
            <a:ext cx="4397896" cy="274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25023"/>
            <a:ext cx="1417773" cy="77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56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214016"/>
            <a:ext cx="9144000" cy="642018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3" y="-199979"/>
            <a:ext cx="1077219" cy="14353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6786" y="223738"/>
            <a:ext cx="25282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信息与软件工程学院</a:t>
            </a:r>
            <a:endParaRPr lang="en-US" altLang="zh-CN" sz="2000" dirty="0" smtClean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School of information and software engineering</a:t>
            </a:r>
            <a:endParaRPr lang="zh-CN" altLang="en-US" sz="9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MH_Title"/>
          <p:cNvSpPr txBox="1"/>
          <p:nvPr>
            <p:custDataLst>
              <p:tags r:id="rId1"/>
            </p:custDataLst>
          </p:nvPr>
        </p:nvSpPr>
        <p:spPr>
          <a:xfrm>
            <a:off x="2642470" y="2734316"/>
            <a:ext cx="4978518" cy="952314"/>
          </a:xfrm>
          <a:custGeom>
            <a:avLst/>
            <a:gdLst>
              <a:gd name="connsiteX0" fmla="*/ 0 w 3064329"/>
              <a:gd name="connsiteY0" fmla="*/ 0 h 437055"/>
              <a:gd name="connsiteX1" fmla="*/ 3064329 w 3064329"/>
              <a:gd name="connsiteY1" fmla="*/ 0 h 437055"/>
              <a:gd name="connsiteX2" fmla="*/ 3064329 w 3064329"/>
              <a:gd name="connsiteY2" fmla="*/ 437055 h 437055"/>
              <a:gd name="connsiteX3" fmla="*/ 0 w 3064329"/>
              <a:gd name="connsiteY3" fmla="*/ 437055 h 437055"/>
              <a:gd name="connsiteX4" fmla="*/ 0 w 3064329"/>
              <a:gd name="connsiteY4" fmla="*/ 0 h 437055"/>
              <a:gd name="connsiteX0" fmla="*/ 3064329 w 3155769"/>
              <a:gd name="connsiteY0" fmla="*/ 437055 h 528495"/>
              <a:gd name="connsiteX1" fmla="*/ 0 w 3155769"/>
              <a:gd name="connsiteY1" fmla="*/ 437055 h 528495"/>
              <a:gd name="connsiteX2" fmla="*/ 0 w 3155769"/>
              <a:gd name="connsiteY2" fmla="*/ 0 h 528495"/>
              <a:gd name="connsiteX3" fmla="*/ 3064329 w 3155769"/>
              <a:gd name="connsiteY3" fmla="*/ 0 h 528495"/>
              <a:gd name="connsiteX4" fmla="*/ 3155769 w 3155769"/>
              <a:gd name="connsiteY4" fmla="*/ 528495 h 528495"/>
              <a:gd name="connsiteX0" fmla="*/ 3064329 w 3064329"/>
              <a:gd name="connsiteY0" fmla="*/ 437055 h 437055"/>
              <a:gd name="connsiteX1" fmla="*/ 0 w 3064329"/>
              <a:gd name="connsiteY1" fmla="*/ 437055 h 437055"/>
              <a:gd name="connsiteX2" fmla="*/ 0 w 3064329"/>
              <a:gd name="connsiteY2" fmla="*/ 0 h 437055"/>
              <a:gd name="connsiteX3" fmla="*/ 3064329 w 3064329"/>
              <a:gd name="connsiteY3" fmla="*/ 0 h 43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4329" h="437055">
                <a:moveTo>
                  <a:pt x="3064329" y="437055"/>
                </a:moveTo>
                <a:lnTo>
                  <a:pt x="0" y="437055"/>
                </a:lnTo>
                <a:lnTo>
                  <a:pt x="0" y="0"/>
                </a:lnTo>
                <a:lnTo>
                  <a:pt x="3064329" y="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txBody>
          <a:bodyPr wrap="square" lIns="360000" tIns="0" rIns="0" bIns="36000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MH_Others_1"/>
          <p:cNvSpPr/>
          <p:nvPr>
            <p:custDataLst>
              <p:tags r:id="rId2"/>
            </p:custDataLst>
          </p:nvPr>
        </p:nvSpPr>
        <p:spPr>
          <a:xfrm>
            <a:off x="1835696" y="2734316"/>
            <a:ext cx="1104682" cy="952314"/>
          </a:xfrm>
          <a:prstGeom prst="hexagon">
            <a:avLst>
              <a:gd name="adj" fmla="val 29651"/>
              <a:gd name="vf" fmla="val 115470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0" bIns="0" rtlCol="0" anchor="ctr">
            <a:normAutofit fontScale="62500" lnSpcReduction="20000"/>
          </a:bodyPr>
          <a:lstStyle/>
          <a:p>
            <a:pPr algn="ctr"/>
            <a:endParaRPr lang="zh-CN" altLang="en-US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H_Number"/>
          <p:cNvSpPr/>
          <p:nvPr>
            <p:custDataLst>
              <p:tags r:id="rId3"/>
            </p:custDataLst>
          </p:nvPr>
        </p:nvSpPr>
        <p:spPr>
          <a:xfrm>
            <a:off x="1835697" y="2734315"/>
            <a:ext cx="1104682" cy="952315"/>
          </a:xfrm>
          <a:prstGeom prst="rect">
            <a:avLst/>
          </a:prstGeom>
        </p:spPr>
        <p:txBody>
          <a:bodyPr wrap="square" lIns="0" tIns="0" rIns="0" bIns="0" anchor="ctr" anchorCtr="0">
            <a:normAutofit lnSpcReduction="10000"/>
          </a:bodyPr>
          <a:lstStyle/>
          <a:p>
            <a:pPr lvl="0" algn="ctr"/>
            <a:r>
              <a:rPr lang="en-US" altLang="zh-CN" sz="66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99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7"/>
          <p:cNvSpPr txBox="1"/>
          <p:nvPr/>
        </p:nvSpPr>
        <p:spPr>
          <a:xfrm>
            <a:off x="3382570" y="273415"/>
            <a:ext cx="6085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 </a:t>
            </a:r>
            <a:r>
              <a:rPr lang="zh-CN" altLang="en-US" sz="27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en-US" altLang="zh-CN" sz="27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AutoShape 6" descr="G:\1 %E8%BD%AF%E4%BB%B6%E5%B7%A5%E7%A8%8B%E7%B3%BB\9.9 %E4%B8%AA%E4%BA%BA%E8%B5%84%E6%96%99\0 %E4%B8%AA%E4%BA%BA%E6%88%90%E6%9E%9C%E6%8B%BE%E8%B4%9D%E9%9B%86\%E5%9B%BD%E9%99%85%E7%8F%AD%E5%AE%A3%E4%BC%A0\%E5%9B%BE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 descr="G:\1 %E8%BD%AF%E4%BB%B6%E5%B7%A5%E7%A8%8B%E7%B3%BB\9.9 %E4%B8%AA%E4%BA%BA%E8%B5%84%E6%96%99\0 %E4%B8%AA%E4%BA%BA%E6%88%90%E6%9E%9C%E6%8B%BE%E8%B4%9D%E9%9B%86\%E5%9B%BD%E9%99%85%E7%8F%AD%E5%AE%A3%E4%BC%A0\%E5%9B%BE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10" descr="G:\1 %E8%BD%AF%E4%BB%B6%E5%B7%A5%E7%A8%8B%E7%B3%BB\9.9 %E4%B8%AA%E4%BA%BA%E8%B5%84%E6%96%99\0 %E4%B8%AA%E4%BA%BA%E6%88%90%E6%9E%9C%E6%8B%BE%E8%B4%9D%E9%9B%86\%E5%9B%BD%E9%99%85%E7%8F%AD%E5%AE%A3%E4%BC%A0\%E5%9B%BE0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339752" y="3916176"/>
            <a:ext cx="6264696" cy="47741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kern="0" dirty="0" smtClean="0">
                <a:latin typeface="+mn-ea"/>
                <a:ea typeface="+mn-ea"/>
              </a:rPr>
              <a:t>跨学科性、系统性利于培养学生的系统思维，跨界融合能力。</a:t>
            </a:r>
            <a:endParaRPr lang="en-US" altLang="zh-CN" sz="2000" b="1" kern="0" dirty="0">
              <a:latin typeface="+mn-ea"/>
              <a:ea typeface="+mn-ea"/>
            </a:endParaRPr>
          </a:p>
        </p:txBody>
      </p:sp>
      <p:sp>
        <p:nvSpPr>
          <p:cNvPr id="28" name="MH_SubTitle_1"/>
          <p:cNvSpPr/>
          <p:nvPr>
            <p:custDataLst>
              <p:tags r:id="rId1"/>
            </p:custDataLst>
          </p:nvPr>
        </p:nvSpPr>
        <p:spPr bwMode="auto">
          <a:xfrm>
            <a:off x="927249" y="1466750"/>
            <a:ext cx="1268487" cy="796925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548640" tIns="45696" rIns="91386" bIns="73109" anchor="ctr"/>
          <a:lstStyle/>
          <a:p>
            <a:pPr defTabSz="91386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kern="0" dirty="0" smtClea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en-US" b="1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0" name="MH_Other_1"/>
          <p:cNvSpPr/>
          <p:nvPr>
            <p:custDataLst>
              <p:tags r:id="rId2"/>
            </p:custDataLst>
          </p:nvPr>
        </p:nvSpPr>
        <p:spPr bwMode="auto">
          <a:xfrm>
            <a:off x="366862" y="1412776"/>
            <a:ext cx="852487" cy="91271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31" name="MH_Other_2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579587" y="1596925"/>
            <a:ext cx="427037" cy="517661"/>
          </a:xfrm>
          <a:custGeom>
            <a:avLst/>
            <a:gdLst>
              <a:gd name="T0" fmla="*/ 0 w 14953"/>
              <a:gd name="T1" fmla="*/ 0 h 16970"/>
              <a:gd name="T2" fmla="*/ 1361 w 14953"/>
              <a:gd name="T3" fmla="*/ 15274 h 16970"/>
              <a:gd name="T4" fmla="*/ 7472 w 14953"/>
              <a:gd name="T5" fmla="*/ 16970 h 16970"/>
              <a:gd name="T6" fmla="*/ 13590 w 14953"/>
              <a:gd name="T7" fmla="*/ 15274 h 16970"/>
              <a:gd name="T8" fmla="*/ 14953 w 14953"/>
              <a:gd name="T9" fmla="*/ 0 h 16970"/>
              <a:gd name="T10" fmla="*/ 0 w 14953"/>
              <a:gd name="T11" fmla="*/ 0 h 16970"/>
              <a:gd name="T12" fmla="*/ 12000 w 14953"/>
              <a:gd name="T13" fmla="*/ 4996 h 16970"/>
              <a:gd name="T14" fmla="*/ 11996 w 14953"/>
              <a:gd name="T15" fmla="*/ 4996 h 16970"/>
              <a:gd name="T16" fmla="*/ 4831 w 14953"/>
              <a:gd name="T17" fmla="*/ 4996 h 16970"/>
              <a:gd name="T18" fmla="*/ 5004 w 14953"/>
              <a:gd name="T19" fmla="*/ 6914 h 16970"/>
              <a:gd name="T20" fmla="*/ 11830 w 14953"/>
              <a:gd name="T21" fmla="*/ 6914 h 16970"/>
              <a:gd name="T22" fmla="*/ 11315 w 14953"/>
              <a:gd name="T23" fmla="*/ 12664 h 16970"/>
              <a:gd name="T24" fmla="*/ 7474 w 14953"/>
              <a:gd name="T25" fmla="*/ 13729 h 16970"/>
              <a:gd name="T26" fmla="*/ 3636 w 14953"/>
              <a:gd name="T27" fmla="*/ 12664 h 16970"/>
              <a:gd name="T28" fmla="*/ 3369 w 14953"/>
              <a:gd name="T29" fmla="*/ 9657 h 16970"/>
              <a:gd name="T30" fmla="*/ 5249 w 14953"/>
              <a:gd name="T31" fmla="*/ 9657 h 16970"/>
              <a:gd name="T32" fmla="*/ 5389 w 14953"/>
              <a:gd name="T33" fmla="*/ 11218 h 16970"/>
              <a:gd name="T34" fmla="*/ 7474 w 14953"/>
              <a:gd name="T35" fmla="*/ 11780 h 16970"/>
              <a:gd name="T36" fmla="*/ 9565 w 14953"/>
              <a:gd name="T37" fmla="*/ 11216 h 16970"/>
              <a:gd name="T38" fmla="*/ 9782 w 14953"/>
              <a:gd name="T39" fmla="*/ 8787 h 16970"/>
              <a:gd name="T40" fmla="*/ 3291 w 14953"/>
              <a:gd name="T41" fmla="*/ 8787 h 16970"/>
              <a:gd name="T42" fmla="*/ 2786 w 14953"/>
              <a:gd name="T43" fmla="*/ 3123 h 16970"/>
              <a:gd name="T44" fmla="*/ 12168 w 14953"/>
              <a:gd name="T45" fmla="*/ 3123 h 16970"/>
              <a:gd name="T46" fmla="*/ 12000 w 14953"/>
              <a:gd name="T47" fmla="*/ 4996 h 16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953" h="16970">
                <a:moveTo>
                  <a:pt x="0" y="0"/>
                </a:moveTo>
                <a:lnTo>
                  <a:pt x="1361" y="15274"/>
                </a:lnTo>
                <a:lnTo>
                  <a:pt x="7472" y="16970"/>
                </a:lnTo>
                <a:lnTo>
                  <a:pt x="13590" y="15274"/>
                </a:lnTo>
                <a:lnTo>
                  <a:pt x="14953" y="0"/>
                </a:lnTo>
                <a:lnTo>
                  <a:pt x="0" y="0"/>
                </a:lnTo>
                <a:close/>
                <a:moveTo>
                  <a:pt x="12000" y="4996"/>
                </a:moveTo>
                <a:lnTo>
                  <a:pt x="11996" y="4996"/>
                </a:lnTo>
                <a:lnTo>
                  <a:pt x="4831" y="4996"/>
                </a:lnTo>
                <a:lnTo>
                  <a:pt x="5004" y="6914"/>
                </a:lnTo>
                <a:lnTo>
                  <a:pt x="11830" y="6914"/>
                </a:lnTo>
                <a:lnTo>
                  <a:pt x="11315" y="12664"/>
                </a:lnTo>
                <a:lnTo>
                  <a:pt x="7474" y="13729"/>
                </a:lnTo>
                <a:lnTo>
                  <a:pt x="3636" y="12664"/>
                </a:lnTo>
                <a:lnTo>
                  <a:pt x="3369" y="9657"/>
                </a:lnTo>
                <a:lnTo>
                  <a:pt x="5249" y="9657"/>
                </a:lnTo>
                <a:lnTo>
                  <a:pt x="5389" y="11218"/>
                </a:lnTo>
                <a:lnTo>
                  <a:pt x="7474" y="11780"/>
                </a:lnTo>
                <a:lnTo>
                  <a:pt x="9565" y="11216"/>
                </a:lnTo>
                <a:lnTo>
                  <a:pt x="9782" y="8787"/>
                </a:lnTo>
                <a:lnTo>
                  <a:pt x="3291" y="8787"/>
                </a:lnTo>
                <a:lnTo>
                  <a:pt x="2786" y="3123"/>
                </a:lnTo>
                <a:lnTo>
                  <a:pt x="12168" y="3123"/>
                </a:lnTo>
                <a:lnTo>
                  <a:pt x="12000" y="49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91436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32" name="MH_SubTitle_2"/>
          <p:cNvSpPr/>
          <p:nvPr>
            <p:custDataLst>
              <p:tags r:id="rId4"/>
            </p:custDataLst>
          </p:nvPr>
        </p:nvSpPr>
        <p:spPr bwMode="auto">
          <a:xfrm>
            <a:off x="883915" y="2667025"/>
            <a:ext cx="1311821" cy="742950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548640" tIns="45696" rIns="91386" bIns="73109" anchor="ctr"/>
          <a:lstStyle/>
          <a:p>
            <a:pPr defTabSz="91386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kern="0" dirty="0" smtClean="0">
                <a:solidFill>
                  <a:srgbClr val="FFFF00"/>
                </a:solidFill>
                <a:latin typeface="+mn-lt"/>
                <a:ea typeface="+mn-ea"/>
              </a:rPr>
              <a:t>2</a:t>
            </a:r>
            <a:endParaRPr lang="en-US" b="1" kern="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33" name="MH_Other_3"/>
          <p:cNvSpPr/>
          <p:nvPr>
            <p:custDataLst>
              <p:tags r:id="rId5"/>
            </p:custDataLst>
          </p:nvPr>
        </p:nvSpPr>
        <p:spPr bwMode="auto">
          <a:xfrm>
            <a:off x="323528" y="2613050"/>
            <a:ext cx="852487" cy="8509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34" name="MH_SubTitle_3"/>
          <p:cNvSpPr/>
          <p:nvPr>
            <p:custDataLst>
              <p:tags r:id="rId6"/>
            </p:custDataLst>
          </p:nvPr>
        </p:nvSpPr>
        <p:spPr bwMode="auto">
          <a:xfrm>
            <a:off x="883915" y="3782615"/>
            <a:ext cx="1311821" cy="744538"/>
          </a:xfrm>
          <a:prstGeom prst="homePlate">
            <a:avLst/>
          </a:prstGeom>
          <a:solidFill>
            <a:schemeClr val="accent3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548640" tIns="45696" rIns="91386" bIns="73109" anchor="ctr"/>
          <a:lstStyle/>
          <a:p>
            <a:pPr defTabSz="91386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kern="0" dirty="0" smtClean="0">
                <a:solidFill>
                  <a:srgbClr val="660033"/>
                </a:solidFill>
                <a:latin typeface="+mn-lt"/>
                <a:ea typeface="+mn-ea"/>
              </a:rPr>
              <a:t>3</a:t>
            </a:r>
            <a:endParaRPr lang="en-US" b="1" kern="0" dirty="0">
              <a:solidFill>
                <a:srgbClr val="660033"/>
              </a:solidFill>
              <a:latin typeface="+mn-lt"/>
              <a:ea typeface="+mn-ea"/>
            </a:endParaRPr>
          </a:p>
        </p:txBody>
      </p:sp>
      <p:sp>
        <p:nvSpPr>
          <p:cNvPr id="35" name="MH_Other_4"/>
          <p:cNvSpPr/>
          <p:nvPr>
            <p:custDataLst>
              <p:tags r:id="rId7"/>
            </p:custDataLst>
          </p:nvPr>
        </p:nvSpPr>
        <p:spPr bwMode="auto">
          <a:xfrm>
            <a:off x="323528" y="3728640"/>
            <a:ext cx="852487" cy="85248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39" name="MH_Other_7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526728" y="3922315"/>
            <a:ext cx="447675" cy="433388"/>
          </a:xfrm>
          <a:custGeom>
            <a:avLst/>
            <a:gdLst>
              <a:gd name="T0" fmla="*/ 2147483646 w 5926"/>
              <a:gd name="T1" fmla="*/ 2147483646 h 5735"/>
              <a:gd name="T2" fmla="*/ 2147483646 w 5926"/>
              <a:gd name="T3" fmla="*/ 2147483646 h 5735"/>
              <a:gd name="T4" fmla="*/ 2147483646 w 5926"/>
              <a:gd name="T5" fmla="*/ 0 h 5735"/>
              <a:gd name="T6" fmla="*/ 2147483646 w 5926"/>
              <a:gd name="T7" fmla="*/ 2147483646 h 5735"/>
              <a:gd name="T8" fmla="*/ 2147483646 w 5926"/>
              <a:gd name="T9" fmla="*/ 2147483646 h 5735"/>
              <a:gd name="T10" fmla="*/ 2147483646 w 5926"/>
              <a:gd name="T11" fmla="*/ 2147483646 h 5735"/>
              <a:gd name="T12" fmla="*/ 0 w 5926"/>
              <a:gd name="T13" fmla="*/ 2147483646 h 5735"/>
              <a:gd name="T14" fmla="*/ 2147483646 w 5926"/>
              <a:gd name="T15" fmla="*/ 2147483646 h 5735"/>
              <a:gd name="T16" fmla="*/ 2147483646 w 5926"/>
              <a:gd name="T17" fmla="*/ 2147483646 h 5735"/>
              <a:gd name="T18" fmla="*/ 2147483646 w 5926"/>
              <a:gd name="T19" fmla="*/ 2147483646 h 5735"/>
              <a:gd name="T20" fmla="*/ 2147483646 w 5926"/>
              <a:gd name="T21" fmla="*/ 2147483646 h 5735"/>
              <a:gd name="T22" fmla="*/ 2147483646 w 5926"/>
              <a:gd name="T23" fmla="*/ 2147483646 h 5735"/>
              <a:gd name="T24" fmla="*/ 2147483646 w 5926"/>
              <a:gd name="T25" fmla="*/ 2147483646 h 5735"/>
              <a:gd name="T26" fmla="*/ 2147483646 w 5926"/>
              <a:gd name="T27" fmla="*/ 2147483646 h 5735"/>
              <a:gd name="T28" fmla="*/ 2147483646 w 5926"/>
              <a:gd name="T29" fmla="*/ 2147483646 h 5735"/>
              <a:gd name="T30" fmla="*/ 2147483646 w 5926"/>
              <a:gd name="T31" fmla="*/ 2147483646 h 5735"/>
              <a:gd name="T32" fmla="*/ 2147483646 w 5926"/>
              <a:gd name="T33" fmla="*/ 2147483646 h 5735"/>
              <a:gd name="T34" fmla="*/ 2147483646 w 5926"/>
              <a:gd name="T35" fmla="*/ 2147483646 h 5735"/>
              <a:gd name="T36" fmla="*/ 2147483646 w 5926"/>
              <a:gd name="T37" fmla="*/ 2147483646 h 5735"/>
              <a:gd name="T38" fmla="*/ 2147483646 w 5926"/>
              <a:gd name="T39" fmla="*/ 2147483646 h 5735"/>
              <a:gd name="T40" fmla="*/ 2147483646 w 5926"/>
              <a:gd name="T41" fmla="*/ 2147483646 h 5735"/>
              <a:gd name="T42" fmla="*/ 2147483646 w 5926"/>
              <a:gd name="T43" fmla="*/ 2147483646 h 5735"/>
              <a:gd name="T44" fmla="*/ 2147483646 w 5926"/>
              <a:gd name="T45" fmla="*/ 2147483646 h 5735"/>
              <a:gd name="T46" fmla="*/ 2147483646 w 5926"/>
              <a:gd name="T47" fmla="*/ 2147483646 h 5735"/>
              <a:gd name="T48" fmla="*/ 2147483646 w 5926"/>
              <a:gd name="T49" fmla="*/ 2147483646 h 5735"/>
              <a:gd name="T50" fmla="*/ 2147483646 w 5926"/>
              <a:gd name="T51" fmla="*/ 2147483646 h 5735"/>
              <a:gd name="T52" fmla="*/ 2147483646 w 5926"/>
              <a:gd name="T53" fmla="*/ 2147483646 h 5735"/>
              <a:gd name="T54" fmla="*/ 2147483646 w 5926"/>
              <a:gd name="T55" fmla="*/ 2147483646 h 5735"/>
              <a:gd name="T56" fmla="*/ 2147483646 w 5926"/>
              <a:gd name="T57" fmla="*/ 2147483646 h 5735"/>
              <a:gd name="T58" fmla="*/ 2147483646 w 5926"/>
              <a:gd name="T59" fmla="*/ 2147483646 h 5735"/>
              <a:gd name="T60" fmla="*/ 2147483646 w 5926"/>
              <a:gd name="T61" fmla="*/ 2147483646 h 5735"/>
              <a:gd name="T62" fmla="*/ 2147483646 w 5926"/>
              <a:gd name="T63" fmla="*/ 2147483646 h 5735"/>
              <a:gd name="T64" fmla="*/ 2147483646 w 5926"/>
              <a:gd name="T65" fmla="*/ 2147483646 h 5735"/>
              <a:gd name="T66" fmla="*/ 2147483646 w 5926"/>
              <a:gd name="T67" fmla="*/ 2147483646 h 5735"/>
              <a:gd name="T68" fmla="*/ 2147483646 w 5926"/>
              <a:gd name="T69" fmla="*/ 2147483646 h 5735"/>
              <a:gd name="T70" fmla="*/ 2147483646 w 5926"/>
              <a:gd name="T71" fmla="*/ 2147483646 h 5735"/>
              <a:gd name="T72" fmla="*/ 2147483646 w 5926"/>
              <a:gd name="T73" fmla="*/ 2147483646 h 5735"/>
              <a:gd name="T74" fmla="*/ 2147483646 w 5926"/>
              <a:gd name="T75" fmla="*/ 2147483646 h 5735"/>
              <a:gd name="T76" fmla="*/ 2147483646 w 5926"/>
              <a:gd name="T77" fmla="*/ 2147483646 h 5735"/>
              <a:gd name="T78" fmla="*/ 2147483646 w 5926"/>
              <a:gd name="T79" fmla="*/ 2147483646 h 5735"/>
              <a:gd name="T80" fmla="*/ 2147483646 w 5926"/>
              <a:gd name="T81" fmla="*/ 2147483646 h 5735"/>
              <a:gd name="T82" fmla="*/ 2147483646 w 5926"/>
              <a:gd name="T83" fmla="*/ 2147483646 h 5735"/>
              <a:gd name="T84" fmla="*/ 2147483646 w 5926"/>
              <a:gd name="T85" fmla="*/ 2147483646 h 5735"/>
              <a:gd name="T86" fmla="*/ 2147483646 w 5926"/>
              <a:gd name="T87" fmla="*/ 2147483646 h 5735"/>
              <a:gd name="T88" fmla="*/ 2147483646 w 5926"/>
              <a:gd name="T89" fmla="*/ 2147483646 h 5735"/>
              <a:gd name="T90" fmla="*/ 2147483646 w 5926"/>
              <a:gd name="T91" fmla="*/ 2147483646 h 5735"/>
              <a:gd name="T92" fmla="*/ 2147483646 w 5926"/>
              <a:gd name="T93" fmla="*/ 2147483646 h 5735"/>
              <a:gd name="T94" fmla="*/ 2147483646 w 5926"/>
              <a:gd name="T95" fmla="*/ 2147483646 h 5735"/>
              <a:gd name="T96" fmla="*/ 2147483646 w 5926"/>
              <a:gd name="T97" fmla="*/ 2147483646 h 5735"/>
              <a:gd name="T98" fmla="*/ 2147483646 w 5926"/>
              <a:gd name="T99" fmla="*/ 2147483646 h 5735"/>
              <a:gd name="T100" fmla="*/ 2147483646 w 5926"/>
              <a:gd name="T101" fmla="*/ 2147483646 h 573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926" h="5735">
                <a:moveTo>
                  <a:pt x="0" y="5408"/>
                </a:moveTo>
                <a:lnTo>
                  <a:pt x="407" y="5408"/>
                </a:lnTo>
                <a:lnTo>
                  <a:pt x="407" y="1609"/>
                </a:lnTo>
                <a:lnTo>
                  <a:pt x="407" y="1495"/>
                </a:lnTo>
                <a:lnTo>
                  <a:pt x="520" y="1464"/>
                </a:lnTo>
                <a:lnTo>
                  <a:pt x="2110" y="1038"/>
                </a:lnTo>
                <a:lnTo>
                  <a:pt x="2300" y="987"/>
                </a:lnTo>
                <a:lnTo>
                  <a:pt x="3099" y="1516"/>
                </a:lnTo>
                <a:lnTo>
                  <a:pt x="3099" y="5408"/>
                </a:lnTo>
                <a:lnTo>
                  <a:pt x="3235" y="5408"/>
                </a:lnTo>
                <a:lnTo>
                  <a:pt x="3235" y="622"/>
                </a:lnTo>
                <a:lnTo>
                  <a:pt x="3235" y="506"/>
                </a:lnTo>
                <a:lnTo>
                  <a:pt x="3347" y="477"/>
                </a:lnTo>
                <a:lnTo>
                  <a:pt x="4938" y="50"/>
                </a:lnTo>
                <a:lnTo>
                  <a:pt x="5128" y="0"/>
                </a:lnTo>
                <a:lnTo>
                  <a:pt x="5926" y="524"/>
                </a:lnTo>
                <a:lnTo>
                  <a:pt x="5926" y="5713"/>
                </a:lnTo>
                <a:lnTo>
                  <a:pt x="5128" y="5713"/>
                </a:lnTo>
                <a:lnTo>
                  <a:pt x="4825" y="5713"/>
                </a:lnTo>
                <a:lnTo>
                  <a:pt x="4825" y="392"/>
                </a:lnTo>
                <a:lnTo>
                  <a:pt x="3536" y="738"/>
                </a:lnTo>
                <a:lnTo>
                  <a:pt x="3536" y="5434"/>
                </a:lnTo>
                <a:lnTo>
                  <a:pt x="3790" y="5434"/>
                </a:lnTo>
                <a:lnTo>
                  <a:pt x="3790" y="5735"/>
                </a:lnTo>
                <a:lnTo>
                  <a:pt x="2149" y="5735"/>
                </a:lnTo>
                <a:lnTo>
                  <a:pt x="1998" y="5735"/>
                </a:lnTo>
                <a:lnTo>
                  <a:pt x="1998" y="5583"/>
                </a:lnTo>
                <a:lnTo>
                  <a:pt x="1998" y="1379"/>
                </a:lnTo>
                <a:lnTo>
                  <a:pt x="709" y="1725"/>
                </a:lnTo>
                <a:lnTo>
                  <a:pt x="709" y="5559"/>
                </a:lnTo>
                <a:lnTo>
                  <a:pt x="709" y="5710"/>
                </a:lnTo>
                <a:lnTo>
                  <a:pt x="557" y="5710"/>
                </a:lnTo>
                <a:lnTo>
                  <a:pt x="0" y="5710"/>
                </a:lnTo>
                <a:lnTo>
                  <a:pt x="0" y="5408"/>
                </a:lnTo>
                <a:close/>
                <a:moveTo>
                  <a:pt x="3760" y="3302"/>
                </a:moveTo>
                <a:lnTo>
                  <a:pt x="3760" y="3302"/>
                </a:lnTo>
                <a:lnTo>
                  <a:pt x="3760" y="3886"/>
                </a:lnTo>
                <a:lnTo>
                  <a:pt x="3920" y="3886"/>
                </a:lnTo>
                <a:lnTo>
                  <a:pt x="4084" y="3886"/>
                </a:lnTo>
                <a:lnTo>
                  <a:pt x="4084" y="3287"/>
                </a:lnTo>
                <a:lnTo>
                  <a:pt x="3920" y="3295"/>
                </a:lnTo>
                <a:lnTo>
                  <a:pt x="3760" y="3302"/>
                </a:lnTo>
                <a:close/>
                <a:moveTo>
                  <a:pt x="4271" y="819"/>
                </a:moveTo>
                <a:lnTo>
                  <a:pt x="4271" y="819"/>
                </a:lnTo>
                <a:lnTo>
                  <a:pt x="4271" y="1426"/>
                </a:lnTo>
                <a:lnTo>
                  <a:pt x="4444" y="1394"/>
                </a:lnTo>
                <a:lnTo>
                  <a:pt x="4622" y="1361"/>
                </a:lnTo>
                <a:lnTo>
                  <a:pt x="4622" y="736"/>
                </a:lnTo>
                <a:lnTo>
                  <a:pt x="4444" y="778"/>
                </a:lnTo>
                <a:lnTo>
                  <a:pt x="4271" y="819"/>
                </a:lnTo>
                <a:close/>
                <a:moveTo>
                  <a:pt x="3760" y="938"/>
                </a:moveTo>
                <a:lnTo>
                  <a:pt x="3760" y="938"/>
                </a:lnTo>
                <a:lnTo>
                  <a:pt x="3760" y="1522"/>
                </a:lnTo>
                <a:lnTo>
                  <a:pt x="3920" y="1492"/>
                </a:lnTo>
                <a:lnTo>
                  <a:pt x="4084" y="1461"/>
                </a:lnTo>
                <a:lnTo>
                  <a:pt x="4084" y="863"/>
                </a:lnTo>
                <a:lnTo>
                  <a:pt x="3920" y="901"/>
                </a:lnTo>
                <a:lnTo>
                  <a:pt x="3760" y="938"/>
                </a:lnTo>
                <a:close/>
                <a:moveTo>
                  <a:pt x="4271" y="1640"/>
                </a:moveTo>
                <a:lnTo>
                  <a:pt x="4271" y="1640"/>
                </a:lnTo>
                <a:lnTo>
                  <a:pt x="4271" y="2245"/>
                </a:lnTo>
                <a:lnTo>
                  <a:pt x="4444" y="2224"/>
                </a:lnTo>
                <a:lnTo>
                  <a:pt x="4622" y="2202"/>
                </a:lnTo>
                <a:lnTo>
                  <a:pt x="4622" y="1580"/>
                </a:lnTo>
                <a:lnTo>
                  <a:pt x="4444" y="1609"/>
                </a:lnTo>
                <a:lnTo>
                  <a:pt x="4271" y="1640"/>
                </a:lnTo>
                <a:close/>
                <a:moveTo>
                  <a:pt x="3760" y="1727"/>
                </a:moveTo>
                <a:lnTo>
                  <a:pt x="3760" y="1727"/>
                </a:lnTo>
                <a:lnTo>
                  <a:pt x="3760" y="2310"/>
                </a:lnTo>
                <a:lnTo>
                  <a:pt x="3920" y="2290"/>
                </a:lnTo>
                <a:lnTo>
                  <a:pt x="4084" y="2269"/>
                </a:lnTo>
                <a:lnTo>
                  <a:pt x="4084" y="1670"/>
                </a:lnTo>
                <a:lnTo>
                  <a:pt x="3920" y="1699"/>
                </a:lnTo>
                <a:lnTo>
                  <a:pt x="3760" y="1727"/>
                </a:lnTo>
                <a:close/>
                <a:moveTo>
                  <a:pt x="4271" y="2459"/>
                </a:moveTo>
                <a:lnTo>
                  <a:pt x="4271" y="2459"/>
                </a:lnTo>
                <a:lnTo>
                  <a:pt x="4271" y="3066"/>
                </a:lnTo>
                <a:lnTo>
                  <a:pt x="4444" y="3055"/>
                </a:lnTo>
                <a:lnTo>
                  <a:pt x="4622" y="3044"/>
                </a:lnTo>
                <a:lnTo>
                  <a:pt x="4622" y="2421"/>
                </a:lnTo>
                <a:lnTo>
                  <a:pt x="4444" y="2440"/>
                </a:lnTo>
                <a:lnTo>
                  <a:pt x="4271" y="2459"/>
                </a:lnTo>
                <a:close/>
                <a:moveTo>
                  <a:pt x="3760" y="2515"/>
                </a:moveTo>
                <a:lnTo>
                  <a:pt x="3760" y="2515"/>
                </a:lnTo>
                <a:lnTo>
                  <a:pt x="3760" y="3098"/>
                </a:lnTo>
                <a:lnTo>
                  <a:pt x="3920" y="3087"/>
                </a:lnTo>
                <a:lnTo>
                  <a:pt x="4084" y="3078"/>
                </a:lnTo>
                <a:lnTo>
                  <a:pt x="4084" y="2479"/>
                </a:lnTo>
                <a:lnTo>
                  <a:pt x="3920" y="2497"/>
                </a:lnTo>
                <a:lnTo>
                  <a:pt x="3760" y="2515"/>
                </a:lnTo>
                <a:close/>
                <a:moveTo>
                  <a:pt x="4271" y="3279"/>
                </a:moveTo>
                <a:lnTo>
                  <a:pt x="4271" y="3279"/>
                </a:lnTo>
                <a:lnTo>
                  <a:pt x="4271" y="3886"/>
                </a:lnTo>
                <a:lnTo>
                  <a:pt x="4444" y="3886"/>
                </a:lnTo>
                <a:lnTo>
                  <a:pt x="4622" y="3886"/>
                </a:lnTo>
                <a:lnTo>
                  <a:pt x="4622" y="3262"/>
                </a:lnTo>
                <a:lnTo>
                  <a:pt x="4444" y="3270"/>
                </a:lnTo>
                <a:lnTo>
                  <a:pt x="4271" y="3279"/>
                </a:lnTo>
                <a:close/>
                <a:moveTo>
                  <a:pt x="918" y="4350"/>
                </a:moveTo>
                <a:lnTo>
                  <a:pt x="918" y="4350"/>
                </a:lnTo>
                <a:lnTo>
                  <a:pt x="918" y="4933"/>
                </a:lnTo>
                <a:lnTo>
                  <a:pt x="1077" y="4933"/>
                </a:lnTo>
                <a:lnTo>
                  <a:pt x="1241" y="4933"/>
                </a:lnTo>
                <a:lnTo>
                  <a:pt x="1241" y="4334"/>
                </a:lnTo>
                <a:lnTo>
                  <a:pt x="1077" y="4343"/>
                </a:lnTo>
                <a:lnTo>
                  <a:pt x="918" y="4350"/>
                </a:lnTo>
                <a:close/>
                <a:moveTo>
                  <a:pt x="1429" y="1866"/>
                </a:moveTo>
                <a:lnTo>
                  <a:pt x="1429" y="1866"/>
                </a:lnTo>
                <a:lnTo>
                  <a:pt x="1429" y="2473"/>
                </a:lnTo>
                <a:lnTo>
                  <a:pt x="1601" y="2441"/>
                </a:lnTo>
                <a:lnTo>
                  <a:pt x="1780" y="2407"/>
                </a:lnTo>
                <a:lnTo>
                  <a:pt x="1780" y="1784"/>
                </a:lnTo>
                <a:lnTo>
                  <a:pt x="1601" y="1825"/>
                </a:lnTo>
                <a:lnTo>
                  <a:pt x="1429" y="1866"/>
                </a:lnTo>
                <a:close/>
                <a:moveTo>
                  <a:pt x="918" y="1986"/>
                </a:moveTo>
                <a:lnTo>
                  <a:pt x="918" y="1986"/>
                </a:lnTo>
                <a:lnTo>
                  <a:pt x="918" y="2569"/>
                </a:lnTo>
                <a:lnTo>
                  <a:pt x="1077" y="2539"/>
                </a:lnTo>
                <a:lnTo>
                  <a:pt x="1241" y="2509"/>
                </a:lnTo>
                <a:lnTo>
                  <a:pt x="1241" y="1909"/>
                </a:lnTo>
                <a:lnTo>
                  <a:pt x="1077" y="1948"/>
                </a:lnTo>
                <a:lnTo>
                  <a:pt x="918" y="1986"/>
                </a:lnTo>
                <a:close/>
                <a:moveTo>
                  <a:pt x="1429" y="2686"/>
                </a:moveTo>
                <a:lnTo>
                  <a:pt x="1429" y="2686"/>
                </a:lnTo>
                <a:lnTo>
                  <a:pt x="1429" y="3293"/>
                </a:lnTo>
                <a:lnTo>
                  <a:pt x="1601" y="3272"/>
                </a:lnTo>
                <a:lnTo>
                  <a:pt x="1780" y="3249"/>
                </a:lnTo>
                <a:lnTo>
                  <a:pt x="1780" y="2626"/>
                </a:lnTo>
                <a:lnTo>
                  <a:pt x="1601" y="2656"/>
                </a:lnTo>
                <a:lnTo>
                  <a:pt x="1429" y="2686"/>
                </a:lnTo>
                <a:close/>
                <a:moveTo>
                  <a:pt x="918" y="2773"/>
                </a:moveTo>
                <a:lnTo>
                  <a:pt x="918" y="2773"/>
                </a:lnTo>
                <a:lnTo>
                  <a:pt x="918" y="3357"/>
                </a:lnTo>
                <a:lnTo>
                  <a:pt x="1077" y="3337"/>
                </a:lnTo>
                <a:lnTo>
                  <a:pt x="1241" y="3316"/>
                </a:lnTo>
                <a:lnTo>
                  <a:pt x="1241" y="2718"/>
                </a:lnTo>
                <a:lnTo>
                  <a:pt x="1077" y="2746"/>
                </a:lnTo>
                <a:lnTo>
                  <a:pt x="918" y="2773"/>
                </a:lnTo>
                <a:close/>
                <a:moveTo>
                  <a:pt x="1429" y="3507"/>
                </a:moveTo>
                <a:lnTo>
                  <a:pt x="1429" y="3507"/>
                </a:lnTo>
                <a:lnTo>
                  <a:pt x="1429" y="4113"/>
                </a:lnTo>
                <a:lnTo>
                  <a:pt x="1601" y="4103"/>
                </a:lnTo>
                <a:lnTo>
                  <a:pt x="1780" y="4091"/>
                </a:lnTo>
                <a:lnTo>
                  <a:pt x="1780" y="3468"/>
                </a:lnTo>
                <a:lnTo>
                  <a:pt x="1601" y="3488"/>
                </a:lnTo>
                <a:lnTo>
                  <a:pt x="1429" y="3507"/>
                </a:lnTo>
                <a:close/>
                <a:moveTo>
                  <a:pt x="918" y="3562"/>
                </a:moveTo>
                <a:lnTo>
                  <a:pt x="918" y="3562"/>
                </a:lnTo>
                <a:lnTo>
                  <a:pt x="918" y="4145"/>
                </a:lnTo>
                <a:lnTo>
                  <a:pt x="1077" y="4135"/>
                </a:lnTo>
                <a:lnTo>
                  <a:pt x="1241" y="4125"/>
                </a:lnTo>
                <a:lnTo>
                  <a:pt x="1241" y="3527"/>
                </a:lnTo>
                <a:lnTo>
                  <a:pt x="1077" y="3544"/>
                </a:lnTo>
                <a:lnTo>
                  <a:pt x="918" y="3562"/>
                </a:lnTo>
                <a:close/>
                <a:moveTo>
                  <a:pt x="1429" y="4326"/>
                </a:moveTo>
                <a:lnTo>
                  <a:pt x="1429" y="4326"/>
                </a:lnTo>
                <a:lnTo>
                  <a:pt x="1429" y="4933"/>
                </a:lnTo>
                <a:lnTo>
                  <a:pt x="1601" y="4933"/>
                </a:lnTo>
                <a:lnTo>
                  <a:pt x="1780" y="4933"/>
                </a:lnTo>
                <a:lnTo>
                  <a:pt x="1780" y="4309"/>
                </a:lnTo>
                <a:lnTo>
                  <a:pt x="1601" y="4318"/>
                </a:lnTo>
                <a:lnTo>
                  <a:pt x="1429" y="4326"/>
                </a:lnTo>
                <a:close/>
              </a:path>
            </a:pathLst>
          </a:cu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Ins="45720" bIns="91440" anchor="b"/>
          <a:lstStyle/>
          <a:p>
            <a:pPr algn="ctr" defTabSz="91409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0" name="MH_Other_8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526728" y="2879750"/>
            <a:ext cx="447675" cy="317500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Ins="45720" bIns="91440" anchor="b"/>
          <a:lstStyle/>
          <a:p>
            <a:pPr algn="ctr" defTabSz="91409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339752" y="1268760"/>
            <a:ext cx="6408712" cy="134429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kern="0" dirty="0" smtClean="0">
                <a:latin typeface="+mn-ea"/>
                <a:ea typeface="+mn-ea"/>
              </a:rPr>
              <a:t>多</a:t>
            </a:r>
            <a:r>
              <a:rPr lang="zh-CN" altLang="en-US" sz="2000" b="1" kern="0" dirty="0">
                <a:latin typeface="+mn-ea"/>
                <a:ea typeface="+mn-ea"/>
              </a:rPr>
              <a:t>旋翼飞行器设计贯穿始终</a:t>
            </a:r>
            <a:r>
              <a:rPr lang="zh-CN" altLang="zh-CN" sz="2000" b="1" kern="0" dirty="0">
                <a:latin typeface="+mn-ea"/>
                <a:ea typeface="+mn-ea"/>
              </a:rPr>
              <a:t>，从一个小系统到一个</a:t>
            </a:r>
            <a:r>
              <a:rPr lang="zh-CN" altLang="zh-CN" sz="2000" b="1" kern="0" dirty="0" smtClean="0">
                <a:latin typeface="+mn-ea"/>
                <a:ea typeface="+mn-ea"/>
              </a:rPr>
              <a:t>大系统；</a:t>
            </a:r>
            <a:r>
              <a:rPr lang="zh-CN" altLang="zh-CN" sz="2000" b="1" kern="0" dirty="0">
                <a:latin typeface="+mn-ea"/>
                <a:ea typeface="+mn-ea"/>
              </a:rPr>
              <a:t>从一个单纯考虑功能的嵌入式系统，到需要同时确保功能和性能的</a:t>
            </a:r>
            <a:r>
              <a:rPr lang="zh-CN" altLang="zh-CN" sz="2000" b="1" kern="0" dirty="0" smtClean="0">
                <a:latin typeface="+mn-ea"/>
                <a:ea typeface="+mn-ea"/>
              </a:rPr>
              <a:t>系统</a:t>
            </a:r>
            <a:r>
              <a:rPr lang="zh-CN" altLang="en-US" sz="2000" b="1" kern="0" dirty="0" smtClean="0">
                <a:latin typeface="+mn-ea"/>
                <a:ea typeface="+mn-ea"/>
              </a:rPr>
              <a:t>；</a:t>
            </a:r>
            <a:endParaRPr lang="en-US" altLang="zh-CN" sz="2000" b="1" kern="0" dirty="0">
              <a:latin typeface="+mn-ea"/>
              <a:ea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339752" y="2811388"/>
            <a:ext cx="6178238" cy="54560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kern="0" dirty="0" smtClean="0">
                <a:latin typeface="+mn-ea"/>
                <a:ea typeface="+mn-ea"/>
              </a:rPr>
              <a:t>较好模块性，可根据课程情况拆分实施；</a:t>
            </a:r>
            <a:endParaRPr lang="en-US" altLang="zh-CN" sz="2000" b="1" kern="0" dirty="0" smtClean="0">
              <a:latin typeface="+mn-ea"/>
              <a:ea typeface="+mn-ea"/>
            </a:endParaRPr>
          </a:p>
        </p:txBody>
      </p:sp>
      <p:sp>
        <p:nvSpPr>
          <p:cNvPr id="56" name="MH_SubTitle_4"/>
          <p:cNvSpPr/>
          <p:nvPr>
            <p:custDataLst>
              <p:tags r:id="rId10"/>
            </p:custDataLst>
          </p:nvPr>
        </p:nvSpPr>
        <p:spPr bwMode="auto">
          <a:xfrm>
            <a:off x="883915" y="4862736"/>
            <a:ext cx="1311821" cy="744537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548640" tIns="45696" rIns="91386" bIns="73109" anchor="ctr"/>
          <a:lstStyle/>
          <a:p>
            <a:pPr algn="ctr" defTabSz="91386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 smtClean="0">
              <a:latin typeface="+mn-lt"/>
              <a:ea typeface="+mn-ea"/>
            </a:endParaRPr>
          </a:p>
        </p:txBody>
      </p:sp>
      <p:sp>
        <p:nvSpPr>
          <p:cNvPr id="57" name="MH_Other_5"/>
          <p:cNvSpPr/>
          <p:nvPr>
            <p:custDataLst>
              <p:tags r:id="rId11"/>
            </p:custDataLst>
          </p:nvPr>
        </p:nvSpPr>
        <p:spPr bwMode="auto">
          <a:xfrm>
            <a:off x="323528" y="4808761"/>
            <a:ext cx="852487" cy="85248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 err="1">
              <a:solidFill>
                <a:schemeClr val="accent4"/>
              </a:solidFill>
              <a:cs typeface="Segoe UI" pitchFamily="34" charset="0"/>
            </a:endParaRPr>
          </a:p>
        </p:txBody>
      </p:sp>
      <p:sp>
        <p:nvSpPr>
          <p:cNvPr id="58" name="MH_Text_4"/>
          <p:cNvSpPr/>
          <p:nvPr>
            <p:custDataLst>
              <p:tags r:id="rId12"/>
            </p:custDataLst>
          </p:nvPr>
        </p:nvSpPr>
        <p:spPr>
          <a:xfrm>
            <a:off x="2339752" y="4889723"/>
            <a:ext cx="6696744" cy="77152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900" b="1" kern="0" dirty="0" smtClean="0">
                <a:latin typeface="+mn-ea"/>
                <a:ea typeface="+mn-ea"/>
              </a:rPr>
              <a:t>资料齐全（视频等）、丰富</a:t>
            </a:r>
            <a:endParaRPr lang="zh-CN" altLang="zh-CN" sz="1900" b="1" kern="0" dirty="0">
              <a:latin typeface="+mn-ea"/>
              <a:ea typeface="+mn-ea"/>
            </a:endParaRPr>
          </a:p>
        </p:txBody>
      </p:sp>
      <p:sp>
        <p:nvSpPr>
          <p:cNvPr id="59" name="MH_Other_6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477515" y="4967511"/>
            <a:ext cx="546100" cy="534987"/>
          </a:xfrm>
          <a:custGeom>
            <a:avLst/>
            <a:gdLst>
              <a:gd name="T0" fmla="*/ 2147483646 w 99"/>
              <a:gd name="T1" fmla="*/ 2147483646 h 97"/>
              <a:gd name="T2" fmla="*/ 2147483646 w 99"/>
              <a:gd name="T3" fmla="*/ 2147483646 h 97"/>
              <a:gd name="T4" fmla="*/ 2147483646 w 99"/>
              <a:gd name="T5" fmla="*/ 2147483646 h 97"/>
              <a:gd name="T6" fmla="*/ 2147483646 w 99"/>
              <a:gd name="T7" fmla="*/ 2147483646 h 97"/>
              <a:gd name="T8" fmla="*/ 2147483646 w 99"/>
              <a:gd name="T9" fmla="*/ 2147483646 h 97"/>
              <a:gd name="T10" fmla="*/ 2147483646 w 99"/>
              <a:gd name="T11" fmla="*/ 2147483646 h 97"/>
              <a:gd name="T12" fmla="*/ 2147483646 w 99"/>
              <a:gd name="T13" fmla="*/ 2147483646 h 97"/>
              <a:gd name="T14" fmla="*/ 2147483646 w 99"/>
              <a:gd name="T15" fmla="*/ 2147483646 h 97"/>
              <a:gd name="T16" fmla="*/ 2147483646 w 99"/>
              <a:gd name="T17" fmla="*/ 2147483646 h 97"/>
              <a:gd name="T18" fmla="*/ 2147483646 w 99"/>
              <a:gd name="T19" fmla="*/ 2147483646 h 97"/>
              <a:gd name="T20" fmla="*/ 2147483646 w 99"/>
              <a:gd name="T21" fmla="*/ 2147483646 h 97"/>
              <a:gd name="T22" fmla="*/ 2147483646 w 99"/>
              <a:gd name="T23" fmla="*/ 2147483646 h 97"/>
              <a:gd name="T24" fmla="*/ 2147483646 w 99"/>
              <a:gd name="T25" fmla="*/ 2147483646 h 97"/>
              <a:gd name="T26" fmla="*/ 2147483646 w 99"/>
              <a:gd name="T27" fmla="*/ 2147483646 h 97"/>
              <a:gd name="T28" fmla="*/ 2147483646 w 99"/>
              <a:gd name="T29" fmla="*/ 2147483646 h 97"/>
              <a:gd name="T30" fmla="*/ 0 w 99"/>
              <a:gd name="T31" fmla="*/ 2147483646 h 97"/>
              <a:gd name="T32" fmla="*/ 2147483646 w 99"/>
              <a:gd name="T33" fmla="*/ 2147483646 h 97"/>
              <a:gd name="T34" fmla="*/ 2147483646 w 99"/>
              <a:gd name="T35" fmla="*/ 2147483646 h 97"/>
              <a:gd name="T36" fmla="*/ 2147483646 w 99"/>
              <a:gd name="T37" fmla="*/ 0 h 97"/>
              <a:gd name="T38" fmla="*/ 2147483646 w 99"/>
              <a:gd name="T39" fmla="*/ 2147483646 h 97"/>
              <a:gd name="T40" fmla="*/ 2147483646 w 99"/>
              <a:gd name="T41" fmla="*/ 2147483646 h 97"/>
              <a:gd name="T42" fmla="*/ 2147483646 w 99"/>
              <a:gd name="T43" fmla="*/ 2147483646 h 97"/>
              <a:gd name="T44" fmla="*/ 2147483646 w 99"/>
              <a:gd name="T45" fmla="*/ 2147483646 h 97"/>
              <a:gd name="T46" fmla="*/ 2147483646 w 99"/>
              <a:gd name="T47" fmla="*/ 2147483646 h 97"/>
              <a:gd name="T48" fmla="*/ 2147483646 w 99"/>
              <a:gd name="T49" fmla="*/ 2147483646 h 97"/>
              <a:gd name="T50" fmla="*/ 2147483646 w 99"/>
              <a:gd name="T51" fmla="*/ 2147483646 h 97"/>
              <a:gd name="T52" fmla="*/ 2147483646 w 99"/>
              <a:gd name="T53" fmla="*/ 2147483646 h 97"/>
              <a:gd name="T54" fmla="*/ 2147483646 w 99"/>
              <a:gd name="T55" fmla="*/ 2147483646 h 97"/>
              <a:gd name="T56" fmla="*/ 2147483646 w 99"/>
              <a:gd name="T57" fmla="*/ 2147483646 h 97"/>
              <a:gd name="T58" fmla="*/ 2147483646 w 99"/>
              <a:gd name="T59" fmla="*/ 2147483646 h 97"/>
              <a:gd name="T60" fmla="*/ 2147483646 w 99"/>
              <a:gd name="T61" fmla="*/ 2147483646 h 97"/>
              <a:gd name="T62" fmla="*/ 2147483646 w 99"/>
              <a:gd name="T63" fmla="*/ 2147483646 h 97"/>
              <a:gd name="T64" fmla="*/ 2147483646 w 99"/>
              <a:gd name="T65" fmla="*/ 2147483646 h 97"/>
              <a:gd name="T66" fmla="*/ 2147483646 w 99"/>
              <a:gd name="T67" fmla="*/ 2147483646 h 97"/>
              <a:gd name="T68" fmla="*/ 2147483646 w 99"/>
              <a:gd name="T69" fmla="*/ 2147483646 h 97"/>
              <a:gd name="T70" fmla="*/ 2147483646 w 99"/>
              <a:gd name="T71" fmla="*/ 2147483646 h 97"/>
              <a:gd name="T72" fmla="*/ 2147483646 w 99"/>
              <a:gd name="T73" fmla="*/ 2147483646 h 97"/>
              <a:gd name="T74" fmla="*/ 2147483646 w 99"/>
              <a:gd name="T75" fmla="*/ 2147483646 h 97"/>
              <a:gd name="T76" fmla="*/ 2147483646 w 99"/>
              <a:gd name="T77" fmla="*/ 2147483646 h 9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99" h="97">
                <a:moveTo>
                  <a:pt x="31" y="1"/>
                </a:move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2"/>
                  <a:pt x="50" y="23"/>
                </a:cubicBezTo>
                <a:cubicBezTo>
                  <a:pt x="50" y="28"/>
                  <a:pt x="48" y="33"/>
                  <a:pt x="44" y="37"/>
                </a:cubicBezTo>
                <a:cubicBezTo>
                  <a:pt x="37" y="30"/>
                  <a:pt x="37" y="30"/>
                  <a:pt x="37" y="30"/>
                </a:cubicBezTo>
                <a:cubicBezTo>
                  <a:pt x="38" y="27"/>
                  <a:pt x="36" y="23"/>
                  <a:pt x="34" y="20"/>
                </a:cubicBezTo>
                <a:cubicBezTo>
                  <a:pt x="31" y="17"/>
                  <a:pt x="27" y="16"/>
                  <a:pt x="24" y="16"/>
                </a:cubicBezTo>
                <a:cubicBezTo>
                  <a:pt x="17" y="9"/>
                  <a:pt x="17" y="9"/>
                  <a:pt x="17" y="9"/>
                </a:cubicBezTo>
                <a:cubicBezTo>
                  <a:pt x="21" y="6"/>
                  <a:pt x="25" y="3"/>
                  <a:pt x="31" y="1"/>
                </a:cubicBezTo>
                <a:close/>
                <a:moveTo>
                  <a:pt x="23" y="21"/>
                </a:moveTo>
                <a:cubicBezTo>
                  <a:pt x="21" y="23"/>
                  <a:pt x="21" y="27"/>
                  <a:pt x="24" y="30"/>
                </a:cubicBezTo>
                <a:cubicBezTo>
                  <a:pt x="27" y="32"/>
                  <a:pt x="31" y="33"/>
                  <a:pt x="33" y="31"/>
                </a:cubicBezTo>
                <a:cubicBezTo>
                  <a:pt x="35" y="29"/>
                  <a:pt x="34" y="25"/>
                  <a:pt x="32" y="22"/>
                </a:cubicBezTo>
                <a:cubicBezTo>
                  <a:pt x="29" y="19"/>
                  <a:pt x="25" y="18"/>
                  <a:pt x="23" y="21"/>
                </a:cubicBezTo>
                <a:close/>
                <a:moveTo>
                  <a:pt x="2" y="35"/>
                </a:moveTo>
                <a:cubicBezTo>
                  <a:pt x="1" y="36"/>
                  <a:pt x="1" y="38"/>
                  <a:pt x="0" y="40"/>
                </a:cubicBezTo>
                <a:cubicBezTo>
                  <a:pt x="48" y="88"/>
                  <a:pt x="48" y="88"/>
                  <a:pt x="48" y="88"/>
                </a:cubicBezTo>
                <a:cubicBezTo>
                  <a:pt x="70" y="97"/>
                  <a:pt x="99" y="72"/>
                  <a:pt x="89" y="47"/>
                </a:cubicBezTo>
                <a:cubicBezTo>
                  <a:pt x="42" y="0"/>
                  <a:pt x="42" y="0"/>
                  <a:pt x="42" y="0"/>
                </a:cubicBezTo>
                <a:cubicBezTo>
                  <a:pt x="40" y="0"/>
                  <a:pt x="38" y="0"/>
                  <a:pt x="37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1"/>
                  <a:pt x="54" y="22"/>
                  <a:pt x="54" y="24"/>
                </a:cubicBezTo>
                <a:cubicBezTo>
                  <a:pt x="54" y="31"/>
                  <a:pt x="50" y="38"/>
                  <a:pt x="44" y="44"/>
                </a:cubicBezTo>
                <a:cubicBezTo>
                  <a:pt x="39" y="49"/>
                  <a:pt x="32" y="52"/>
                  <a:pt x="25" y="53"/>
                </a:cubicBezTo>
                <a:cubicBezTo>
                  <a:pt x="24" y="53"/>
                  <a:pt x="22" y="53"/>
                  <a:pt x="21" y="53"/>
                </a:cubicBezTo>
                <a:cubicBezTo>
                  <a:pt x="20" y="53"/>
                  <a:pt x="20" y="53"/>
                  <a:pt x="20" y="53"/>
                </a:cubicBezTo>
                <a:cubicBezTo>
                  <a:pt x="19" y="52"/>
                  <a:pt x="19" y="52"/>
                  <a:pt x="19" y="52"/>
                </a:cubicBezTo>
                <a:cubicBezTo>
                  <a:pt x="2" y="35"/>
                  <a:pt x="2" y="35"/>
                  <a:pt x="2" y="35"/>
                </a:cubicBezTo>
                <a:close/>
                <a:moveTo>
                  <a:pt x="12" y="14"/>
                </a:moveTo>
                <a:cubicBezTo>
                  <a:pt x="8" y="18"/>
                  <a:pt x="5" y="23"/>
                  <a:pt x="3" y="2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8"/>
                  <a:pt x="24" y="48"/>
                  <a:pt x="24" y="48"/>
                </a:cubicBezTo>
                <a:cubicBezTo>
                  <a:pt x="29" y="48"/>
                  <a:pt x="35" y="46"/>
                  <a:pt x="39" y="42"/>
                </a:cubicBezTo>
                <a:cubicBezTo>
                  <a:pt x="32" y="35"/>
                  <a:pt x="32" y="35"/>
                  <a:pt x="32" y="35"/>
                </a:cubicBezTo>
                <a:cubicBezTo>
                  <a:pt x="29" y="36"/>
                  <a:pt x="25" y="34"/>
                  <a:pt x="22" y="31"/>
                </a:cubicBezTo>
                <a:cubicBezTo>
                  <a:pt x="19" y="28"/>
                  <a:pt x="18" y="24"/>
                  <a:pt x="18" y="21"/>
                </a:cubicBezTo>
                <a:lnTo>
                  <a:pt x="12" y="1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1640" y="4942616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6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kern="0" dirty="0">
                <a:solidFill>
                  <a:schemeClr val="accent5"/>
                </a:solidFill>
                <a:latin typeface="+mn-lt"/>
                <a:ea typeface="+mn-ea"/>
              </a:rPr>
              <a:t>4</a:t>
            </a:r>
            <a:endParaRPr lang="zh-CN" altLang="en-US" b="1" kern="0" dirty="0">
              <a:solidFill>
                <a:schemeClr val="accent5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16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1560" y="2708920"/>
            <a:ext cx="7848872" cy="1656184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zh-CN" altLang="en-US" b="1" spc="150" dirty="0" smtClean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感谢大家</a:t>
            </a:r>
            <a:endParaRPr lang="en-US" altLang="zh-CN" b="1" spc="150" dirty="0" smtClean="0">
              <a:ln w="11430"/>
              <a:solidFill>
                <a:schemeClr val="bg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020" y="6162496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华文行楷" pitchFamily="2" charset="-122"/>
                <a:ea typeface="华文行楷" pitchFamily="2" charset="-122"/>
              </a:rPr>
              <a:t>信息通达天下  软件兼容世界</a:t>
            </a:r>
            <a:endParaRPr lang="zh-CN" altLang="en-US" sz="2400" dirty="0">
              <a:solidFill>
                <a:srgbClr val="00B0F0"/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6" name="Picture 7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969" y="6092349"/>
            <a:ext cx="50006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18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214016"/>
            <a:ext cx="9144000" cy="642018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3" y="-199979"/>
            <a:ext cx="1077219" cy="14353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6786" y="223738"/>
            <a:ext cx="25282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信息与软件工程学院</a:t>
            </a:r>
            <a:endParaRPr lang="en-US" altLang="zh-CN" sz="2000" dirty="0" smtClean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School of information and software engineering</a:t>
            </a:r>
            <a:endParaRPr lang="zh-CN" altLang="en-US" sz="9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MH_Title"/>
          <p:cNvSpPr txBox="1"/>
          <p:nvPr>
            <p:custDataLst>
              <p:tags r:id="rId1"/>
            </p:custDataLst>
          </p:nvPr>
        </p:nvSpPr>
        <p:spPr>
          <a:xfrm>
            <a:off x="2833842" y="2734316"/>
            <a:ext cx="4670045" cy="952314"/>
          </a:xfrm>
          <a:custGeom>
            <a:avLst/>
            <a:gdLst>
              <a:gd name="connsiteX0" fmla="*/ 0 w 3064329"/>
              <a:gd name="connsiteY0" fmla="*/ 0 h 437055"/>
              <a:gd name="connsiteX1" fmla="*/ 3064329 w 3064329"/>
              <a:gd name="connsiteY1" fmla="*/ 0 h 437055"/>
              <a:gd name="connsiteX2" fmla="*/ 3064329 w 3064329"/>
              <a:gd name="connsiteY2" fmla="*/ 437055 h 437055"/>
              <a:gd name="connsiteX3" fmla="*/ 0 w 3064329"/>
              <a:gd name="connsiteY3" fmla="*/ 437055 h 437055"/>
              <a:gd name="connsiteX4" fmla="*/ 0 w 3064329"/>
              <a:gd name="connsiteY4" fmla="*/ 0 h 437055"/>
              <a:gd name="connsiteX0" fmla="*/ 3064329 w 3155769"/>
              <a:gd name="connsiteY0" fmla="*/ 437055 h 528495"/>
              <a:gd name="connsiteX1" fmla="*/ 0 w 3155769"/>
              <a:gd name="connsiteY1" fmla="*/ 437055 h 528495"/>
              <a:gd name="connsiteX2" fmla="*/ 0 w 3155769"/>
              <a:gd name="connsiteY2" fmla="*/ 0 h 528495"/>
              <a:gd name="connsiteX3" fmla="*/ 3064329 w 3155769"/>
              <a:gd name="connsiteY3" fmla="*/ 0 h 528495"/>
              <a:gd name="connsiteX4" fmla="*/ 3155769 w 3155769"/>
              <a:gd name="connsiteY4" fmla="*/ 528495 h 528495"/>
              <a:gd name="connsiteX0" fmla="*/ 3064329 w 3064329"/>
              <a:gd name="connsiteY0" fmla="*/ 437055 h 437055"/>
              <a:gd name="connsiteX1" fmla="*/ 0 w 3064329"/>
              <a:gd name="connsiteY1" fmla="*/ 437055 h 437055"/>
              <a:gd name="connsiteX2" fmla="*/ 0 w 3064329"/>
              <a:gd name="connsiteY2" fmla="*/ 0 h 437055"/>
              <a:gd name="connsiteX3" fmla="*/ 3064329 w 3064329"/>
              <a:gd name="connsiteY3" fmla="*/ 0 h 43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4329" h="437055">
                <a:moveTo>
                  <a:pt x="3064329" y="437055"/>
                </a:moveTo>
                <a:lnTo>
                  <a:pt x="0" y="437055"/>
                </a:lnTo>
                <a:lnTo>
                  <a:pt x="0" y="0"/>
                </a:lnTo>
                <a:lnTo>
                  <a:pt x="3064329" y="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txBody>
          <a:bodyPr wrap="square" lIns="360000" tIns="0" rIns="0" bIns="36000" rtlCol="0" anchor="ctr" anchorCtr="0"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  案例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教学目标</a:t>
            </a:r>
            <a:endParaRPr lang="zh-CN" altLang="en-US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MH_Others_1"/>
          <p:cNvSpPr/>
          <p:nvPr>
            <p:custDataLst>
              <p:tags r:id="rId2"/>
            </p:custDataLst>
          </p:nvPr>
        </p:nvSpPr>
        <p:spPr>
          <a:xfrm>
            <a:off x="2027068" y="2734316"/>
            <a:ext cx="1104682" cy="952314"/>
          </a:xfrm>
          <a:prstGeom prst="hexagon">
            <a:avLst>
              <a:gd name="adj" fmla="val 29651"/>
              <a:gd name="vf" fmla="val 115470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0" bIns="0" rtlCol="0" anchor="ctr">
            <a:normAutofit fontScale="62500" lnSpcReduction="20000"/>
          </a:bodyPr>
          <a:lstStyle/>
          <a:p>
            <a:pPr algn="ctr"/>
            <a:endParaRPr lang="zh-CN" altLang="en-US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H_Number"/>
          <p:cNvSpPr/>
          <p:nvPr>
            <p:custDataLst>
              <p:tags r:id="rId3"/>
            </p:custDataLst>
          </p:nvPr>
        </p:nvSpPr>
        <p:spPr>
          <a:xfrm>
            <a:off x="2027069" y="2734315"/>
            <a:ext cx="1104682" cy="952315"/>
          </a:xfrm>
          <a:prstGeom prst="rect">
            <a:avLst/>
          </a:prstGeom>
        </p:spPr>
        <p:txBody>
          <a:bodyPr wrap="square" lIns="0" tIns="0" rIns="0" bIns="0" anchor="ctr" anchorCtr="0">
            <a:normAutofit lnSpcReduction="10000"/>
          </a:bodyPr>
          <a:lstStyle/>
          <a:p>
            <a:pPr lvl="0" algn="ctr"/>
            <a:r>
              <a:rPr lang="en-US" altLang="zh-CN" sz="66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5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案例教学目标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12062" y="1196752"/>
            <a:ext cx="6834251" cy="282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sz="26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</a:t>
            </a:r>
            <a:r>
              <a:rPr lang="zh-CN" altLang="zh-CN" sz="26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r>
              <a:rPr lang="zh-CN" altLang="zh-CN" sz="26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旋翼飞行器</a:t>
            </a:r>
            <a:r>
              <a:rPr lang="zh-CN" altLang="zh-CN" sz="26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设计与实现</a:t>
            </a:r>
            <a:r>
              <a:rPr lang="zh-CN" altLang="en-US" sz="26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为主线进行教学，聚焦某些关键环节进行研讨，激发和引导学生课后开展项目实践，</a:t>
            </a:r>
            <a:r>
              <a:rPr lang="zh-CN" altLang="zh-CN" sz="26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培养学生</a:t>
            </a:r>
            <a:r>
              <a:rPr lang="zh-CN" altLang="en-US" sz="2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系统思维、批判与元认知思维方式</a:t>
            </a:r>
            <a:r>
              <a:rPr lang="zh-CN" altLang="en-US" sz="26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zh-CN" altLang="zh-CN" sz="26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帮助学生</a:t>
            </a:r>
            <a:r>
              <a:rPr lang="zh-CN" altLang="en-US" sz="26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逐步建立</a:t>
            </a:r>
            <a:r>
              <a:rPr lang="zh-CN" altLang="en-US" sz="2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综合系统能力、跨界融合能力</a:t>
            </a:r>
            <a:r>
              <a:rPr lang="zh-CN" altLang="zh-CN" sz="26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zh-CN" sz="26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为成为高层次软件系统工程师打下基础。</a:t>
            </a:r>
            <a:endParaRPr lang="zh-CN" altLang="en-US" sz="2600" b="1" dirty="0">
              <a:solidFill>
                <a:srgbClr val="00A8E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MH_Other_7"/>
          <p:cNvSpPr/>
          <p:nvPr>
            <p:custDataLst>
              <p:tags r:id="rId1"/>
            </p:custDataLst>
          </p:nvPr>
        </p:nvSpPr>
        <p:spPr>
          <a:xfrm flipH="1">
            <a:off x="395536" y="1556792"/>
            <a:ext cx="1049337" cy="1049338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MH_Other_8"/>
          <p:cNvSpPr/>
          <p:nvPr>
            <p:custDataLst>
              <p:tags r:id="rId2"/>
            </p:custDataLst>
          </p:nvPr>
        </p:nvSpPr>
        <p:spPr>
          <a:xfrm flipH="1">
            <a:off x="488345" y="1650004"/>
            <a:ext cx="863260" cy="863260"/>
          </a:xfrm>
          <a:prstGeom prst="ellipse">
            <a:avLst/>
          </a:prstGeom>
          <a:solidFill>
            <a:srgbClr val="00A8E7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 rot="10800000">
            <a:off x="1506785" y="1649433"/>
            <a:ext cx="422275" cy="893762"/>
            <a:chOff x="3223073" y="1850604"/>
            <a:chExt cx="422275" cy="893762"/>
          </a:xfrm>
        </p:grpSpPr>
        <p:sp>
          <p:nvSpPr>
            <p:cNvPr id="29" name="MH_Other_9"/>
            <p:cNvSpPr/>
            <p:nvPr>
              <p:custDataLst>
                <p:tags r:id="rId5"/>
              </p:custDataLst>
            </p:nvPr>
          </p:nvSpPr>
          <p:spPr>
            <a:xfrm flipH="1">
              <a:off x="3446911" y="1850604"/>
              <a:ext cx="198437" cy="893762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" fmla="*/ 0 w 202450"/>
                <a:gd name="connsiteY0" fmla="*/ 0 h 904875"/>
                <a:gd name="connsiteX1" fmla="*/ 202407 w 202450"/>
                <a:gd name="connsiteY1" fmla="*/ 471488 h 904875"/>
                <a:gd name="connsiteX2" fmla="*/ 14288 w 202450"/>
                <a:gd name="connsiteY2" fmla="*/ 904875 h 904875"/>
                <a:gd name="connsiteX0" fmla="*/ 0 w 202558"/>
                <a:gd name="connsiteY0" fmla="*/ 0 h 904875"/>
                <a:gd name="connsiteX1" fmla="*/ 202407 w 202558"/>
                <a:gd name="connsiteY1" fmla="*/ 471488 h 904875"/>
                <a:gd name="connsiteX2" fmla="*/ 14288 w 202558"/>
                <a:gd name="connsiteY2" fmla="*/ 904875 h 904875"/>
                <a:gd name="connsiteX0" fmla="*/ 0 w 204846"/>
                <a:gd name="connsiteY0" fmla="*/ 0 h 897731"/>
                <a:gd name="connsiteX1" fmla="*/ 204788 w 204846"/>
                <a:gd name="connsiteY1" fmla="*/ 464344 h 897731"/>
                <a:gd name="connsiteX2" fmla="*/ 16669 w 204846"/>
                <a:gd name="connsiteY2" fmla="*/ 897731 h 897731"/>
                <a:gd name="connsiteX0" fmla="*/ 0 w 204846"/>
                <a:gd name="connsiteY0" fmla="*/ 0 h 897731"/>
                <a:gd name="connsiteX1" fmla="*/ 204788 w 204846"/>
                <a:gd name="connsiteY1" fmla="*/ 464344 h 897731"/>
                <a:gd name="connsiteX2" fmla="*/ 16669 w 204846"/>
                <a:gd name="connsiteY2" fmla="*/ 897731 h 897731"/>
                <a:gd name="connsiteX0" fmla="*/ 0 w 204798"/>
                <a:gd name="connsiteY0" fmla="*/ 0 h 916781"/>
                <a:gd name="connsiteX1" fmla="*/ 204788 w 204798"/>
                <a:gd name="connsiteY1" fmla="*/ 464344 h 916781"/>
                <a:gd name="connsiteX2" fmla="*/ 7144 w 204798"/>
                <a:gd name="connsiteY2" fmla="*/ 916781 h 916781"/>
                <a:gd name="connsiteX0" fmla="*/ 0 w 204800"/>
                <a:gd name="connsiteY0" fmla="*/ 0 h 916781"/>
                <a:gd name="connsiteX1" fmla="*/ 204788 w 204800"/>
                <a:gd name="connsiteY1" fmla="*/ 464344 h 916781"/>
                <a:gd name="connsiteX2" fmla="*/ 7144 w 204800"/>
                <a:gd name="connsiteY2" fmla="*/ 916781 h 9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rgbClr val="00A8E7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30" name="MH_Other_10"/>
            <p:cNvCxnSpPr/>
            <p:nvPr>
              <p:custDataLst>
                <p:tags r:id="rId6"/>
              </p:custDataLst>
            </p:nvPr>
          </p:nvCxnSpPr>
          <p:spPr>
            <a:xfrm flipH="1">
              <a:off x="3223073" y="2295104"/>
              <a:ext cx="225425" cy="0"/>
            </a:xfrm>
            <a:prstGeom prst="line">
              <a:avLst/>
            </a:prstGeom>
            <a:ln w="25400">
              <a:solidFill>
                <a:srgbClr val="00A8E7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MH_Other_11"/>
          <p:cNvSpPr/>
          <p:nvPr>
            <p:custDataLst>
              <p:tags r:id="rId3"/>
            </p:custDataLst>
          </p:nvPr>
        </p:nvSpPr>
        <p:spPr>
          <a:xfrm flipH="1">
            <a:off x="1670298" y="2032020"/>
            <a:ext cx="123825" cy="123825"/>
          </a:xfrm>
          <a:prstGeom prst="ellipse">
            <a:avLst/>
          </a:prstGeom>
          <a:solidFill>
            <a:srgbClr val="00A8E7"/>
          </a:solidFill>
          <a:ln>
            <a:solidFill>
              <a:srgbClr val="00A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MH_Other_12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24148" y="1913980"/>
            <a:ext cx="390525" cy="390525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Picture 4" descr="âInterdisciplinaryâçå¾çæç´¢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25988"/>
            <a:ext cx="2531198" cy="261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ç¸å³å¾ç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08" y="3933056"/>
            <a:ext cx="366814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7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214016"/>
            <a:ext cx="9144000" cy="642018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3" y="-199979"/>
            <a:ext cx="1077219" cy="14353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6786" y="223738"/>
            <a:ext cx="25282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信息与软件工程学院</a:t>
            </a:r>
            <a:endParaRPr lang="en-US" altLang="zh-CN" sz="2000" dirty="0" smtClean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School of information and software engineering</a:t>
            </a:r>
            <a:endParaRPr lang="zh-CN" altLang="en-US" sz="9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MH_Title"/>
          <p:cNvSpPr txBox="1"/>
          <p:nvPr>
            <p:custDataLst>
              <p:tags r:id="rId1"/>
            </p:custDataLst>
          </p:nvPr>
        </p:nvSpPr>
        <p:spPr>
          <a:xfrm>
            <a:off x="2833842" y="2734316"/>
            <a:ext cx="4670045" cy="952314"/>
          </a:xfrm>
          <a:custGeom>
            <a:avLst/>
            <a:gdLst>
              <a:gd name="connsiteX0" fmla="*/ 0 w 3064329"/>
              <a:gd name="connsiteY0" fmla="*/ 0 h 437055"/>
              <a:gd name="connsiteX1" fmla="*/ 3064329 w 3064329"/>
              <a:gd name="connsiteY1" fmla="*/ 0 h 437055"/>
              <a:gd name="connsiteX2" fmla="*/ 3064329 w 3064329"/>
              <a:gd name="connsiteY2" fmla="*/ 437055 h 437055"/>
              <a:gd name="connsiteX3" fmla="*/ 0 w 3064329"/>
              <a:gd name="connsiteY3" fmla="*/ 437055 h 437055"/>
              <a:gd name="connsiteX4" fmla="*/ 0 w 3064329"/>
              <a:gd name="connsiteY4" fmla="*/ 0 h 437055"/>
              <a:gd name="connsiteX0" fmla="*/ 3064329 w 3155769"/>
              <a:gd name="connsiteY0" fmla="*/ 437055 h 528495"/>
              <a:gd name="connsiteX1" fmla="*/ 0 w 3155769"/>
              <a:gd name="connsiteY1" fmla="*/ 437055 h 528495"/>
              <a:gd name="connsiteX2" fmla="*/ 0 w 3155769"/>
              <a:gd name="connsiteY2" fmla="*/ 0 h 528495"/>
              <a:gd name="connsiteX3" fmla="*/ 3064329 w 3155769"/>
              <a:gd name="connsiteY3" fmla="*/ 0 h 528495"/>
              <a:gd name="connsiteX4" fmla="*/ 3155769 w 3155769"/>
              <a:gd name="connsiteY4" fmla="*/ 528495 h 528495"/>
              <a:gd name="connsiteX0" fmla="*/ 3064329 w 3064329"/>
              <a:gd name="connsiteY0" fmla="*/ 437055 h 437055"/>
              <a:gd name="connsiteX1" fmla="*/ 0 w 3064329"/>
              <a:gd name="connsiteY1" fmla="*/ 437055 h 437055"/>
              <a:gd name="connsiteX2" fmla="*/ 0 w 3064329"/>
              <a:gd name="connsiteY2" fmla="*/ 0 h 437055"/>
              <a:gd name="connsiteX3" fmla="*/ 3064329 w 3064329"/>
              <a:gd name="connsiteY3" fmla="*/ 0 h 43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4329" h="437055">
                <a:moveTo>
                  <a:pt x="3064329" y="437055"/>
                </a:moveTo>
                <a:lnTo>
                  <a:pt x="0" y="437055"/>
                </a:lnTo>
                <a:lnTo>
                  <a:pt x="0" y="0"/>
                </a:lnTo>
                <a:lnTo>
                  <a:pt x="3064329" y="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txBody>
          <a:bodyPr wrap="square" lIns="360000" tIns="0" rIns="0" bIns="36000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  案例教学内容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MH_Others_1"/>
          <p:cNvSpPr/>
          <p:nvPr>
            <p:custDataLst>
              <p:tags r:id="rId2"/>
            </p:custDataLst>
          </p:nvPr>
        </p:nvSpPr>
        <p:spPr>
          <a:xfrm>
            <a:off x="2027068" y="2734316"/>
            <a:ext cx="1104682" cy="952314"/>
          </a:xfrm>
          <a:prstGeom prst="hexagon">
            <a:avLst>
              <a:gd name="adj" fmla="val 29651"/>
              <a:gd name="vf" fmla="val 115470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0" bIns="0" rtlCol="0" anchor="ctr">
            <a:normAutofit fontScale="62500" lnSpcReduction="20000"/>
          </a:bodyPr>
          <a:lstStyle/>
          <a:p>
            <a:pPr algn="ctr"/>
            <a:endParaRPr lang="zh-CN" altLang="en-US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H_Number"/>
          <p:cNvSpPr/>
          <p:nvPr>
            <p:custDataLst>
              <p:tags r:id="rId3"/>
            </p:custDataLst>
          </p:nvPr>
        </p:nvSpPr>
        <p:spPr>
          <a:xfrm>
            <a:off x="2027069" y="2734315"/>
            <a:ext cx="1104682" cy="952315"/>
          </a:xfrm>
          <a:prstGeom prst="rect">
            <a:avLst/>
          </a:prstGeom>
        </p:spPr>
        <p:txBody>
          <a:bodyPr wrap="square" lIns="0" tIns="0" rIns="0" bIns="0" anchor="ctr" anchorCtr="0">
            <a:normAutofit lnSpcReduction="10000"/>
          </a:bodyPr>
          <a:lstStyle/>
          <a:p>
            <a:pPr lvl="0" algn="ctr"/>
            <a:r>
              <a:rPr lang="en-US" altLang="zh-CN" sz="66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3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8742" y="1052736"/>
            <a:ext cx="8482090" cy="792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实施路线</a:t>
            </a: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6" name="MH_Other_1"/>
          <p:cNvCxnSpPr>
            <a:stCxn id="69" idx="3"/>
          </p:cNvCxnSpPr>
          <p:nvPr>
            <p:custDataLst>
              <p:tags r:id="rId1"/>
            </p:custDataLst>
          </p:nvPr>
        </p:nvCxnSpPr>
        <p:spPr>
          <a:xfrm flipV="1">
            <a:off x="994470" y="3151758"/>
            <a:ext cx="384175" cy="0"/>
          </a:xfrm>
          <a:prstGeom prst="line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</p:cxnSp>
      <p:cxnSp>
        <p:nvCxnSpPr>
          <p:cNvPr id="67" name="MH_Other_2"/>
          <p:cNvCxnSpPr>
            <a:stCxn id="76" idx="3"/>
          </p:cNvCxnSpPr>
          <p:nvPr>
            <p:custDataLst>
              <p:tags r:id="rId2"/>
            </p:custDataLst>
          </p:nvPr>
        </p:nvCxnSpPr>
        <p:spPr>
          <a:xfrm flipV="1">
            <a:off x="994470" y="2336502"/>
            <a:ext cx="384175" cy="0"/>
          </a:xfrm>
          <a:prstGeom prst="line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</p:cxnSp>
      <p:sp>
        <p:nvSpPr>
          <p:cNvPr id="69" name="MH_Other_4"/>
          <p:cNvSpPr/>
          <p:nvPr>
            <p:custDataLst>
              <p:tags r:id="rId3"/>
            </p:custDataLst>
          </p:nvPr>
        </p:nvSpPr>
        <p:spPr>
          <a:xfrm>
            <a:off x="251520" y="2802508"/>
            <a:ext cx="742950" cy="698500"/>
          </a:xfrm>
          <a:prstGeom prst="roundRect">
            <a:avLst>
              <a:gd name="adj" fmla="val 8712"/>
            </a:avLst>
          </a:prstGeom>
          <a:solidFill>
            <a:srgbClr val="4F81BD">
              <a:lumMod val="60000"/>
              <a:lumOff val="40000"/>
              <a:alpha val="25000"/>
            </a:srgbClr>
          </a:solidFill>
          <a:ln w="12700" cap="flat" cmpd="sng" algn="ctr">
            <a:solidFill>
              <a:srgbClr val="4F81B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MH_Other_5"/>
          <p:cNvSpPr/>
          <p:nvPr>
            <p:custDataLst>
              <p:tags r:id="rId4"/>
            </p:custDataLst>
          </p:nvPr>
        </p:nvSpPr>
        <p:spPr>
          <a:xfrm>
            <a:off x="298578" y="2855474"/>
            <a:ext cx="649104" cy="601274"/>
          </a:xfrm>
          <a:prstGeom prst="roundRect">
            <a:avLst>
              <a:gd name="adj" fmla="val 8712"/>
            </a:avLst>
          </a:prstGeom>
          <a:solidFill>
            <a:srgbClr val="4F81BD"/>
          </a:solidFill>
          <a:ln w="19050" cap="flat" cmpd="sng" algn="ctr">
            <a:solidFill>
              <a:srgbClr val="FFFFFF"/>
            </a:solidFill>
            <a:prstDash val="solid"/>
          </a:ln>
          <a:effectLst>
            <a:innerShdw blurRad="114300">
              <a:sysClr val="window" lastClr="FFFFFF"/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MH_Other_6"/>
          <p:cNvSpPr/>
          <p:nvPr>
            <p:custDataLst>
              <p:tags r:id="rId5"/>
            </p:custDataLst>
          </p:nvPr>
        </p:nvSpPr>
        <p:spPr>
          <a:xfrm flipH="1">
            <a:off x="1386582" y="2829495"/>
            <a:ext cx="87313" cy="644525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MH_Other_7"/>
          <p:cNvSpPr/>
          <p:nvPr>
            <p:custDataLst>
              <p:tags r:id="rId6"/>
            </p:custDataLst>
          </p:nvPr>
        </p:nvSpPr>
        <p:spPr>
          <a:xfrm>
            <a:off x="8877176" y="2829495"/>
            <a:ext cx="87312" cy="644525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MH_SubTitle_1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589782" y="2980184"/>
            <a:ext cx="7075314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4F81BD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以学生为主体，聚焦重点，分组实施，小班研讨</a:t>
            </a:r>
            <a:endParaRPr lang="zh-CN" altLang="en-US" sz="2400" b="1" kern="0" dirty="0">
              <a:solidFill>
                <a:srgbClr val="4F81BD">
                  <a:lumMod val="75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MH_Other_8"/>
          <p:cNvSpPr/>
          <p:nvPr>
            <p:custDataLst>
              <p:tags r:id="rId8"/>
            </p:custDataLst>
          </p:nvPr>
        </p:nvSpPr>
        <p:spPr>
          <a:xfrm>
            <a:off x="386457" y="2935858"/>
            <a:ext cx="465138" cy="434975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MH_Other_9"/>
          <p:cNvSpPr/>
          <p:nvPr>
            <p:custDataLst>
              <p:tags r:id="rId9"/>
            </p:custDataLst>
          </p:nvPr>
        </p:nvSpPr>
        <p:spPr>
          <a:xfrm>
            <a:off x="251520" y="1988840"/>
            <a:ext cx="742950" cy="696912"/>
          </a:xfrm>
          <a:prstGeom prst="roundRect">
            <a:avLst>
              <a:gd name="adj" fmla="val 8712"/>
            </a:avLst>
          </a:prstGeom>
          <a:solidFill>
            <a:srgbClr val="C0504D">
              <a:lumMod val="60000"/>
              <a:lumOff val="40000"/>
              <a:alpha val="25000"/>
            </a:srgbClr>
          </a:solidFill>
          <a:ln w="12700" cap="flat" cmpd="sng" algn="ctr">
            <a:solidFill>
              <a:srgbClr val="C0504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" name="MH_Other_10"/>
          <p:cNvSpPr/>
          <p:nvPr>
            <p:custDataLst>
              <p:tags r:id="rId10"/>
            </p:custDataLst>
          </p:nvPr>
        </p:nvSpPr>
        <p:spPr>
          <a:xfrm>
            <a:off x="298578" y="2041024"/>
            <a:ext cx="649104" cy="601274"/>
          </a:xfrm>
          <a:prstGeom prst="roundRect">
            <a:avLst>
              <a:gd name="adj" fmla="val 8712"/>
            </a:avLst>
          </a:prstGeom>
          <a:solidFill>
            <a:srgbClr val="C0504D"/>
          </a:solidFill>
          <a:ln w="19050" cap="flat" cmpd="sng" algn="ctr">
            <a:solidFill>
              <a:srgbClr val="FFFFFF"/>
            </a:solidFill>
            <a:prstDash val="solid"/>
          </a:ln>
          <a:effectLst>
            <a:innerShdw blurRad="114300">
              <a:sysClr val="window" lastClr="FFFFFF"/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MH_Other_11"/>
          <p:cNvSpPr/>
          <p:nvPr>
            <p:custDataLst>
              <p:tags r:id="rId11"/>
            </p:custDataLst>
          </p:nvPr>
        </p:nvSpPr>
        <p:spPr>
          <a:xfrm flipH="1">
            <a:off x="1386582" y="2014240"/>
            <a:ext cx="87313" cy="646112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MH_Other_12"/>
          <p:cNvSpPr/>
          <p:nvPr>
            <p:custDataLst>
              <p:tags r:id="rId12"/>
            </p:custDataLst>
          </p:nvPr>
        </p:nvSpPr>
        <p:spPr>
          <a:xfrm>
            <a:off x="8877176" y="2014240"/>
            <a:ext cx="87312" cy="646112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MH_Other_13"/>
          <p:cNvSpPr/>
          <p:nvPr>
            <p:custDataLst>
              <p:tags r:id="rId13"/>
            </p:custDataLst>
          </p:nvPr>
        </p:nvSpPr>
        <p:spPr>
          <a:xfrm>
            <a:off x="432495" y="2079327"/>
            <a:ext cx="377825" cy="506413"/>
          </a:xfrm>
          <a:custGeom>
            <a:avLst/>
            <a:gdLst/>
            <a:ahLst/>
            <a:cxnLst/>
            <a:rect l="l" t="t" r="r" b="b"/>
            <a:pathLst>
              <a:path w="1171576" h="1571810">
                <a:moveTo>
                  <a:pt x="662070" y="927911"/>
                </a:moveTo>
                <a:lnTo>
                  <a:pt x="795754" y="1040206"/>
                </a:lnTo>
                <a:lnTo>
                  <a:pt x="662070" y="1184585"/>
                </a:lnTo>
                <a:close/>
                <a:moveTo>
                  <a:pt x="662070" y="398563"/>
                </a:moveTo>
                <a:lnTo>
                  <a:pt x="795754" y="510858"/>
                </a:lnTo>
                <a:lnTo>
                  <a:pt x="662070" y="655237"/>
                </a:lnTo>
                <a:close/>
                <a:moveTo>
                  <a:pt x="539081" y="115152"/>
                </a:moveTo>
                <a:cubicBezTo>
                  <a:pt x="540863" y="298745"/>
                  <a:pt x="542646" y="482338"/>
                  <a:pt x="544428" y="665931"/>
                </a:cubicBezTo>
                <a:lnTo>
                  <a:pt x="325186" y="430647"/>
                </a:lnTo>
                <a:lnTo>
                  <a:pt x="250323" y="510858"/>
                </a:lnTo>
                <a:lnTo>
                  <a:pt x="533733" y="788921"/>
                </a:lnTo>
                <a:lnTo>
                  <a:pt x="234281" y="1077679"/>
                </a:lnTo>
                <a:lnTo>
                  <a:pt x="309144" y="1152542"/>
                </a:lnTo>
                <a:lnTo>
                  <a:pt x="549775" y="922605"/>
                </a:lnTo>
                <a:cubicBezTo>
                  <a:pt x="547993" y="1102633"/>
                  <a:pt x="546210" y="1282661"/>
                  <a:pt x="544428" y="1462689"/>
                </a:cubicBezTo>
                <a:lnTo>
                  <a:pt x="950828" y="1066984"/>
                </a:lnTo>
                <a:lnTo>
                  <a:pt x="683460" y="783573"/>
                </a:lnTo>
                <a:lnTo>
                  <a:pt x="945481" y="516205"/>
                </a:lnTo>
                <a:close/>
                <a:moveTo>
                  <a:pt x="585788" y="184"/>
                </a:moveTo>
                <a:cubicBezTo>
                  <a:pt x="1023610" y="9709"/>
                  <a:pt x="1171576" y="352004"/>
                  <a:pt x="1171576" y="785997"/>
                </a:cubicBezTo>
                <a:cubicBezTo>
                  <a:pt x="1171576" y="1219990"/>
                  <a:pt x="1080760" y="1571810"/>
                  <a:pt x="585788" y="1571810"/>
                </a:cubicBezTo>
                <a:cubicBezTo>
                  <a:pt x="90816" y="1571810"/>
                  <a:pt x="0" y="1219990"/>
                  <a:pt x="0" y="785997"/>
                </a:cubicBezTo>
                <a:cubicBezTo>
                  <a:pt x="0" y="352004"/>
                  <a:pt x="147966" y="-9341"/>
                  <a:pt x="585788" y="184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" name="MH_SubTitle_2"/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1589782" y="2178447"/>
            <a:ext cx="5502498" cy="303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立足系统，实践</a:t>
            </a:r>
            <a:r>
              <a:rPr lang="zh-CN" altLang="zh-CN" sz="24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驱动</a:t>
            </a:r>
            <a:r>
              <a:rPr lang="en-US" altLang="zh-CN" sz="24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zh-CN" sz="24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问题驱动</a:t>
            </a:r>
            <a:endParaRPr lang="zh-CN" altLang="en-US" sz="24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案例教学内容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MH_Other_3"/>
          <p:cNvCxnSpPr>
            <a:stCxn id="23" idx="3"/>
          </p:cNvCxnSpPr>
          <p:nvPr>
            <p:custDataLst>
              <p:tags r:id="rId15"/>
            </p:custDataLst>
          </p:nvPr>
        </p:nvCxnSpPr>
        <p:spPr>
          <a:xfrm flipV="1">
            <a:off x="994470" y="3943846"/>
            <a:ext cx="384175" cy="0"/>
          </a:xfrm>
          <a:prstGeom prst="line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</p:cxnSp>
      <p:sp>
        <p:nvSpPr>
          <p:cNvPr id="23" name="MH_Other_14"/>
          <p:cNvSpPr/>
          <p:nvPr>
            <p:custDataLst>
              <p:tags r:id="rId16"/>
            </p:custDataLst>
          </p:nvPr>
        </p:nvSpPr>
        <p:spPr>
          <a:xfrm>
            <a:off x="251520" y="3594596"/>
            <a:ext cx="742950" cy="698500"/>
          </a:xfrm>
          <a:prstGeom prst="roundRect">
            <a:avLst>
              <a:gd name="adj" fmla="val 8712"/>
            </a:avLst>
          </a:prstGeom>
          <a:solidFill>
            <a:srgbClr val="9BBB59">
              <a:lumMod val="60000"/>
              <a:lumOff val="40000"/>
              <a:alpha val="25000"/>
            </a:srgbClr>
          </a:solidFill>
          <a:ln w="12700" cap="flat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MH_Other_15"/>
          <p:cNvSpPr/>
          <p:nvPr>
            <p:custDataLst>
              <p:tags r:id="rId17"/>
            </p:custDataLst>
          </p:nvPr>
        </p:nvSpPr>
        <p:spPr>
          <a:xfrm>
            <a:off x="298578" y="3647586"/>
            <a:ext cx="649104" cy="601274"/>
          </a:xfrm>
          <a:prstGeom prst="roundRect">
            <a:avLst>
              <a:gd name="adj" fmla="val 8712"/>
            </a:avLst>
          </a:prstGeom>
          <a:solidFill>
            <a:srgbClr val="9BBB59"/>
          </a:solidFill>
          <a:ln w="19050" cap="flat" cmpd="sng" algn="ctr">
            <a:solidFill>
              <a:srgbClr val="FFFFFF"/>
            </a:solidFill>
            <a:prstDash val="solid"/>
          </a:ln>
          <a:effectLst>
            <a:innerShdw blurRad="114300">
              <a:sysClr val="window" lastClr="FFFFFF"/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MH_Other_16"/>
          <p:cNvSpPr/>
          <p:nvPr>
            <p:custDataLst>
              <p:tags r:id="rId18"/>
            </p:custDataLst>
          </p:nvPr>
        </p:nvSpPr>
        <p:spPr>
          <a:xfrm flipH="1">
            <a:off x="1386582" y="3621584"/>
            <a:ext cx="87313" cy="644525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MH_Other_17"/>
          <p:cNvSpPr/>
          <p:nvPr>
            <p:custDataLst>
              <p:tags r:id="rId19"/>
            </p:custDataLst>
          </p:nvPr>
        </p:nvSpPr>
        <p:spPr>
          <a:xfrm>
            <a:off x="8877176" y="3621584"/>
            <a:ext cx="87312" cy="644525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MH_Other_18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370582" y="3720009"/>
            <a:ext cx="512763" cy="420687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MH_SubTitle_3"/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1475656" y="3711386"/>
            <a:ext cx="7508787" cy="4376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9BBB59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立足产学合作，</a:t>
            </a:r>
            <a:r>
              <a:rPr lang="zh-CN" altLang="en-US" sz="2400" b="1" kern="0" dirty="0">
                <a:solidFill>
                  <a:srgbClr val="9BBB59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关注当前产业发展，面向产业未来发展</a:t>
            </a:r>
          </a:p>
        </p:txBody>
      </p:sp>
      <p:pic>
        <p:nvPicPr>
          <p:cNvPr id="31" name="图片 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" y="4581128"/>
            <a:ext cx="291306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581128"/>
            <a:ext cx="28797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59" y="4581128"/>
            <a:ext cx="2878137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68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8742" y="1052736"/>
            <a:ext cx="8482090" cy="792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实施路线</a:t>
            </a: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案例教学内容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2049378"/>
            <a:ext cx="655272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以多旋翼系统设计贯穿始终</a:t>
            </a:r>
            <a:r>
              <a:rPr lang="zh-CN" altLang="en-US" sz="25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探究</a:t>
            </a:r>
            <a:r>
              <a:rPr lang="zh-CN" altLang="en-US" sz="25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教学</a:t>
            </a:r>
            <a:endParaRPr lang="en-US" altLang="zh-CN" sz="25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9632" y="2996952"/>
            <a:ext cx="7632848" cy="46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5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围绕探究教学的</a:t>
            </a:r>
            <a:r>
              <a:rPr lang="zh-CN" altLang="en-US" sz="25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案例研讨</a:t>
            </a:r>
            <a:endParaRPr lang="en-US" altLang="zh-CN" sz="25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MH_Other_4"/>
          <p:cNvSpPr/>
          <p:nvPr>
            <p:custDataLst>
              <p:tags r:id="rId1"/>
            </p:custDataLst>
          </p:nvPr>
        </p:nvSpPr>
        <p:spPr>
          <a:xfrm>
            <a:off x="1020738" y="1940000"/>
            <a:ext cx="742950" cy="698500"/>
          </a:xfrm>
          <a:prstGeom prst="roundRect">
            <a:avLst>
              <a:gd name="adj" fmla="val 8712"/>
            </a:avLst>
          </a:prstGeom>
          <a:solidFill>
            <a:srgbClr val="4F81BD">
              <a:lumMod val="60000"/>
              <a:lumOff val="40000"/>
              <a:alpha val="25000"/>
            </a:srgbClr>
          </a:solidFill>
          <a:ln w="12700" cap="flat" cmpd="sng" algn="ctr">
            <a:solidFill>
              <a:srgbClr val="4F81B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MH_Other_5"/>
          <p:cNvSpPr/>
          <p:nvPr>
            <p:custDataLst>
              <p:tags r:id="rId2"/>
            </p:custDataLst>
          </p:nvPr>
        </p:nvSpPr>
        <p:spPr>
          <a:xfrm>
            <a:off x="1067796" y="1992966"/>
            <a:ext cx="649104" cy="601274"/>
          </a:xfrm>
          <a:prstGeom prst="roundRect">
            <a:avLst>
              <a:gd name="adj" fmla="val 8712"/>
            </a:avLst>
          </a:prstGeom>
          <a:solidFill>
            <a:srgbClr val="4F81BD"/>
          </a:solidFill>
          <a:ln w="19050" cap="flat" cmpd="sng" algn="ctr">
            <a:solidFill>
              <a:srgbClr val="FFFFFF"/>
            </a:solidFill>
            <a:prstDash val="solid"/>
          </a:ln>
          <a:effectLst>
            <a:innerShdw blurRad="114300">
              <a:sysClr val="window" lastClr="FFFFFF"/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MH_Other_8"/>
          <p:cNvSpPr/>
          <p:nvPr>
            <p:custDataLst>
              <p:tags r:id="rId3"/>
            </p:custDataLst>
          </p:nvPr>
        </p:nvSpPr>
        <p:spPr>
          <a:xfrm>
            <a:off x="1155675" y="2073350"/>
            <a:ext cx="465138" cy="434975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MH_Other_9"/>
          <p:cNvSpPr/>
          <p:nvPr>
            <p:custDataLst>
              <p:tags r:id="rId4"/>
            </p:custDataLst>
          </p:nvPr>
        </p:nvSpPr>
        <p:spPr>
          <a:xfrm>
            <a:off x="1043608" y="2876104"/>
            <a:ext cx="742950" cy="696912"/>
          </a:xfrm>
          <a:prstGeom prst="roundRect">
            <a:avLst>
              <a:gd name="adj" fmla="val 8712"/>
            </a:avLst>
          </a:prstGeom>
          <a:solidFill>
            <a:srgbClr val="C0504D">
              <a:lumMod val="60000"/>
              <a:lumOff val="40000"/>
              <a:alpha val="25000"/>
            </a:srgbClr>
          </a:solidFill>
          <a:ln w="12700" cap="flat" cmpd="sng" algn="ctr">
            <a:solidFill>
              <a:srgbClr val="C0504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MH_Other_10"/>
          <p:cNvSpPr/>
          <p:nvPr>
            <p:custDataLst>
              <p:tags r:id="rId5"/>
            </p:custDataLst>
          </p:nvPr>
        </p:nvSpPr>
        <p:spPr>
          <a:xfrm>
            <a:off x="1090666" y="2928288"/>
            <a:ext cx="649104" cy="601274"/>
          </a:xfrm>
          <a:prstGeom prst="roundRect">
            <a:avLst>
              <a:gd name="adj" fmla="val 8712"/>
            </a:avLst>
          </a:prstGeom>
          <a:solidFill>
            <a:srgbClr val="C0504D"/>
          </a:solidFill>
          <a:ln w="19050" cap="flat" cmpd="sng" algn="ctr">
            <a:solidFill>
              <a:srgbClr val="FFFFFF"/>
            </a:solidFill>
            <a:prstDash val="solid"/>
          </a:ln>
          <a:effectLst>
            <a:innerShdw blurRad="114300">
              <a:sysClr val="window" lastClr="FFFFFF"/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MH_Other_13"/>
          <p:cNvSpPr/>
          <p:nvPr>
            <p:custDataLst>
              <p:tags r:id="rId6"/>
            </p:custDataLst>
          </p:nvPr>
        </p:nvSpPr>
        <p:spPr>
          <a:xfrm>
            <a:off x="1224583" y="2966591"/>
            <a:ext cx="377825" cy="506413"/>
          </a:xfrm>
          <a:custGeom>
            <a:avLst/>
            <a:gdLst/>
            <a:ahLst/>
            <a:cxnLst/>
            <a:rect l="l" t="t" r="r" b="b"/>
            <a:pathLst>
              <a:path w="1171576" h="1571810">
                <a:moveTo>
                  <a:pt x="662070" y="927911"/>
                </a:moveTo>
                <a:lnTo>
                  <a:pt x="795754" y="1040206"/>
                </a:lnTo>
                <a:lnTo>
                  <a:pt x="662070" y="1184585"/>
                </a:lnTo>
                <a:close/>
                <a:moveTo>
                  <a:pt x="662070" y="398563"/>
                </a:moveTo>
                <a:lnTo>
                  <a:pt x="795754" y="510858"/>
                </a:lnTo>
                <a:lnTo>
                  <a:pt x="662070" y="655237"/>
                </a:lnTo>
                <a:close/>
                <a:moveTo>
                  <a:pt x="539081" y="115152"/>
                </a:moveTo>
                <a:cubicBezTo>
                  <a:pt x="540863" y="298745"/>
                  <a:pt x="542646" y="482338"/>
                  <a:pt x="544428" y="665931"/>
                </a:cubicBezTo>
                <a:lnTo>
                  <a:pt x="325186" y="430647"/>
                </a:lnTo>
                <a:lnTo>
                  <a:pt x="250323" y="510858"/>
                </a:lnTo>
                <a:lnTo>
                  <a:pt x="533733" y="788921"/>
                </a:lnTo>
                <a:lnTo>
                  <a:pt x="234281" y="1077679"/>
                </a:lnTo>
                <a:lnTo>
                  <a:pt x="309144" y="1152542"/>
                </a:lnTo>
                <a:lnTo>
                  <a:pt x="549775" y="922605"/>
                </a:lnTo>
                <a:cubicBezTo>
                  <a:pt x="547993" y="1102633"/>
                  <a:pt x="546210" y="1282661"/>
                  <a:pt x="544428" y="1462689"/>
                </a:cubicBezTo>
                <a:lnTo>
                  <a:pt x="950828" y="1066984"/>
                </a:lnTo>
                <a:lnTo>
                  <a:pt x="683460" y="783573"/>
                </a:lnTo>
                <a:lnTo>
                  <a:pt x="945481" y="516205"/>
                </a:lnTo>
                <a:close/>
                <a:moveTo>
                  <a:pt x="585788" y="184"/>
                </a:moveTo>
                <a:cubicBezTo>
                  <a:pt x="1023610" y="9709"/>
                  <a:pt x="1171576" y="352004"/>
                  <a:pt x="1171576" y="785997"/>
                </a:cubicBezTo>
                <a:cubicBezTo>
                  <a:pt x="1171576" y="1219990"/>
                  <a:pt x="1080760" y="1571810"/>
                  <a:pt x="585788" y="1571810"/>
                </a:cubicBezTo>
                <a:cubicBezTo>
                  <a:pt x="90816" y="1571810"/>
                  <a:pt x="0" y="1219990"/>
                  <a:pt x="0" y="785997"/>
                </a:cubicBezTo>
                <a:cubicBezTo>
                  <a:pt x="0" y="352004"/>
                  <a:pt x="147966" y="-9341"/>
                  <a:pt x="585788" y="184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33056"/>
            <a:ext cx="8872175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案例教学内容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44824"/>
            <a:ext cx="8786562" cy="288032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67544" y="4812248"/>
            <a:ext cx="83018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5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多旋翼</a:t>
            </a:r>
            <a:r>
              <a:rPr lang="zh-CN" altLang="en-US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飞行器设计贯穿始终</a:t>
            </a:r>
            <a:r>
              <a:rPr lang="zh-CN" altLang="zh-CN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，从一个小系统到一个大系统，从一个纯工程系统，到一个需要理论支撑的系统，再到一个理论和工程一体的系统；从一个单纯考虑功能的嵌入式系统，到需要同时确保功能和性能的系统</a:t>
            </a:r>
            <a:r>
              <a:rPr lang="zh-CN" altLang="en-US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38742" y="1052736"/>
            <a:ext cx="8229600" cy="792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II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探究教学</a:t>
            </a: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主线</a:t>
            </a: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21811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8742" y="1052736"/>
            <a:ext cx="8229600" cy="792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II</a:t>
            </a:r>
            <a:r>
              <a:rPr lang="zh-CN" altLang="en-US" sz="3000" b="1" dirty="0" smtClean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探究教学</a:t>
            </a:r>
            <a:r>
              <a:rPr lang="en-US" altLang="zh-CN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主线</a:t>
            </a:r>
            <a:r>
              <a:rPr lang="en-US" altLang="zh-CN" sz="3000" b="1" dirty="0">
                <a:solidFill>
                  <a:srgbClr val="0174A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</a:p>
          <a:p>
            <a:pPr>
              <a:lnSpc>
                <a:spcPct val="150000"/>
              </a:lnSpc>
            </a:pPr>
            <a:endParaRPr lang="en-US" altLang="zh-CN" sz="3000" b="1" dirty="0" smtClean="0">
              <a:solidFill>
                <a:srgbClr val="0174A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7" name="MH_Other_2"/>
          <p:cNvCxnSpPr>
            <a:stCxn id="76" idx="3"/>
          </p:cNvCxnSpPr>
          <p:nvPr>
            <p:custDataLst>
              <p:tags r:id="rId1"/>
            </p:custDataLst>
          </p:nvPr>
        </p:nvCxnSpPr>
        <p:spPr>
          <a:xfrm flipV="1">
            <a:off x="994470" y="4085530"/>
            <a:ext cx="384175" cy="0"/>
          </a:xfrm>
          <a:prstGeom prst="line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</p:cxnSp>
      <p:sp>
        <p:nvSpPr>
          <p:cNvPr id="76" name="MH_Other_9"/>
          <p:cNvSpPr/>
          <p:nvPr>
            <p:custDataLst>
              <p:tags r:id="rId2"/>
            </p:custDataLst>
          </p:nvPr>
        </p:nvSpPr>
        <p:spPr>
          <a:xfrm>
            <a:off x="251520" y="3737868"/>
            <a:ext cx="742950" cy="696912"/>
          </a:xfrm>
          <a:prstGeom prst="roundRect">
            <a:avLst>
              <a:gd name="adj" fmla="val 8712"/>
            </a:avLst>
          </a:prstGeom>
          <a:solidFill>
            <a:srgbClr val="C0504D">
              <a:lumMod val="60000"/>
              <a:lumOff val="40000"/>
              <a:alpha val="25000"/>
            </a:srgbClr>
          </a:solidFill>
          <a:ln w="12700" cap="flat" cmpd="sng" algn="ctr">
            <a:solidFill>
              <a:srgbClr val="C0504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" name="MH_Other_10"/>
          <p:cNvSpPr/>
          <p:nvPr>
            <p:custDataLst>
              <p:tags r:id="rId3"/>
            </p:custDataLst>
          </p:nvPr>
        </p:nvSpPr>
        <p:spPr>
          <a:xfrm>
            <a:off x="298578" y="3790052"/>
            <a:ext cx="649104" cy="601274"/>
          </a:xfrm>
          <a:prstGeom prst="roundRect">
            <a:avLst>
              <a:gd name="adj" fmla="val 8712"/>
            </a:avLst>
          </a:prstGeom>
          <a:solidFill>
            <a:srgbClr val="C0504D"/>
          </a:solidFill>
          <a:ln w="19050" cap="flat" cmpd="sng" algn="ctr">
            <a:solidFill>
              <a:srgbClr val="FFFFFF"/>
            </a:solidFill>
            <a:prstDash val="solid"/>
          </a:ln>
          <a:effectLst>
            <a:innerShdw blurRad="114300">
              <a:sysClr val="window" lastClr="FFFFFF"/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MH_Other_11"/>
          <p:cNvSpPr/>
          <p:nvPr>
            <p:custDataLst>
              <p:tags r:id="rId4"/>
            </p:custDataLst>
          </p:nvPr>
        </p:nvSpPr>
        <p:spPr>
          <a:xfrm flipH="1">
            <a:off x="1386582" y="3763268"/>
            <a:ext cx="87313" cy="646112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MH_Other_12"/>
          <p:cNvSpPr/>
          <p:nvPr>
            <p:custDataLst>
              <p:tags r:id="rId5"/>
            </p:custDataLst>
          </p:nvPr>
        </p:nvSpPr>
        <p:spPr>
          <a:xfrm>
            <a:off x="8877176" y="3763268"/>
            <a:ext cx="87312" cy="646112"/>
          </a:xfrm>
          <a:prstGeom prst="rightBracket">
            <a:avLst/>
          </a:prstGeom>
          <a:noFill/>
          <a:ln w="28575" cap="flat" cmpd="sng" algn="ctr">
            <a:solidFill>
              <a:srgbClr val="DDDDDD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MH_Other_13"/>
          <p:cNvSpPr/>
          <p:nvPr>
            <p:custDataLst>
              <p:tags r:id="rId6"/>
            </p:custDataLst>
          </p:nvPr>
        </p:nvSpPr>
        <p:spPr>
          <a:xfrm>
            <a:off x="432495" y="3828355"/>
            <a:ext cx="377825" cy="506413"/>
          </a:xfrm>
          <a:custGeom>
            <a:avLst/>
            <a:gdLst/>
            <a:ahLst/>
            <a:cxnLst/>
            <a:rect l="l" t="t" r="r" b="b"/>
            <a:pathLst>
              <a:path w="1171576" h="1571810">
                <a:moveTo>
                  <a:pt x="662070" y="927911"/>
                </a:moveTo>
                <a:lnTo>
                  <a:pt x="795754" y="1040206"/>
                </a:lnTo>
                <a:lnTo>
                  <a:pt x="662070" y="1184585"/>
                </a:lnTo>
                <a:close/>
                <a:moveTo>
                  <a:pt x="662070" y="398563"/>
                </a:moveTo>
                <a:lnTo>
                  <a:pt x="795754" y="510858"/>
                </a:lnTo>
                <a:lnTo>
                  <a:pt x="662070" y="655237"/>
                </a:lnTo>
                <a:close/>
                <a:moveTo>
                  <a:pt x="539081" y="115152"/>
                </a:moveTo>
                <a:cubicBezTo>
                  <a:pt x="540863" y="298745"/>
                  <a:pt x="542646" y="482338"/>
                  <a:pt x="544428" y="665931"/>
                </a:cubicBezTo>
                <a:lnTo>
                  <a:pt x="325186" y="430647"/>
                </a:lnTo>
                <a:lnTo>
                  <a:pt x="250323" y="510858"/>
                </a:lnTo>
                <a:lnTo>
                  <a:pt x="533733" y="788921"/>
                </a:lnTo>
                <a:lnTo>
                  <a:pt x="234281" y="1077679"/>
                </a:lnTo>
                <a:lnTo>
                  <a:pt x="309144" y="1152542"/>
                </a:lnTo>
                <a:lnTo>
                  <a:pt x="549775" y="922605"/>
                </a:lnTo>
                <a:cubicBezTo>
                  <a:pt x="547993" y="1102633"/>
                  <a:pt x="546210" y="1282661"/>
                  <a:pt x="544428" y="1462689"/>
                </a:cubicBezTo>
                <a:lnTo>
                  <a:pt x="950828" y="1066984"/>
                </a:lnTo>
                <a:lnTo>
                  <a:pt x="683460" y="783573"/>
                </a:lnTo>
                <a:lnTo>
                  <a:pt x="945481" y="516205"/>
                </a:lnTo>
                <a:close/>
                <a:moveTo>
                  <a:pt x="585788" y="184"/>
                </a:moveTo>
                <a:cubicBezTo>
                  <a:pt x="1023610" y="9709"/>
                  <a:pt x="1171576" y="352004"/>
                  <a:pt x="1171576" y="785997"/>
                </a:cubicBezTo>
                <a:cubicBezTo>
                  <a:pt x="1171576" y="1219990"/>
                  <a:pt x="1080760" y="1571810"/>
                  <a:pt x="585788" y="1571810"/>
                </a:cubicBezTo>
                <a:cubicBezTo>
                  <a:pt x="90816" y="1571810"/>
                  <a:pt x="0" y="1219990"/>
                  <a:pt x="0" y="785997"/>
                </a:cubicBezTo>
                <a:cubicBezTo>
                  <a:pt x="0" y="352004"/>
                  <a:pt x="147966" y="-9341"/>
                  <a:pt x="585788" y="184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" name="MH_SubTitle_2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589782" y="3593852"/>
            <a:ext cx="5502498" cy="303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zh-CN" altLang="zh-CN" sz="24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lang="zh-CN" altLang="zh-CN" sz="24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基本飞行功能的四轴飞行器</a:t>
            </a:r>
            <a:endParaRPr lang="zh-CN" altLang="en-US" sz="24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0603" y="273415"/>
            <a:ext cx="538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zh-CN" altLang="en-US" sz="28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案例教学内容</a:t>
            </a:r>
            <a:endParaRPr lang="en-US" altLang="zh-CN" sz="28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9026" y="1701681"/>
            <a:ext cx="83018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5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多旋翼飞行器设计贯穿始终</a:t>
            </a:r>
            <a:r>
              <a:rPr lang="zh-CN" altLang="zh-CN" sz="25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zh-CN" sz="2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从一个小系统到一个大系统，从一个纯工程系统，到一个</a:t>
            </a:r>
            <a:r>
              <a:rPr lang="zh-CN" altLang="zh-CN" sz="25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需要理论</a:t>
            </a:r>
            <a:r>
              <a:rPr lang="zh-CN" altLang="zh-CN" sz="2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支撑的系统</a:t>
            </a:r>
            <a:r>
              <a:rPr lang="zh-CN" altLang="zh-CN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，再到一个理论和</a:t>
            </a:r>
            <a:r>
              <a:rPr lang="zh-CN" altLang="zh-CN" sz="25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工程一体</a:t>
            </a:r>
            <a:r>
              <a:rPr lang="zh-CN" altLang="zh-CN" sz="2500" b="1" dirty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的系统；从一个单纯考虑功能的嵌入式系统，到需要同时确保功能和性能的系统</a:t>
            </a:r>
            <a:r>
              <a:rPr lang="zh-CN" altLang="en-US" sz="2500" b="1" dirty="0" smtClean="0">
                <a:solidFill>
                  <a:srgbClr val="00A8E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500" b="1" dirty="0">
              <a:solidFill>
                <a:srgbClr val="00A8E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MH_Text_3"/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1589782" y="3953892"/>
            <a:ext cx="6999362" cy="915268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18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18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ARM STM32</a:t>
            </a:r>
            <a:r>
              <a:rPr lang="zh-CN" altLang="zh-CN" sz="18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平台介绍如何设计一个具有基本飞行功能的四轴飞行器</a:t>
            </a:r>
            <a:r>
              <a:rPr lang="zh-CN" altLang="zh-CN" sz="1800" b="1" kern="0" dirty="0" smtClean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控制系统</a:t>
            </a:r>
            <a:endParaRPr lang="zh-CN" altLang="en-US" sz="1800" b="1" kern="0" dirty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410" name="Picture 2" descr="C:\Users\Alan\Desktop\DJI-电子科技大学教改项目-多旋翼飞行器应用开发\3 照片\QQ图片2016103110285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871" y="4869159"/>
            <a:ext cx="2541471" cy="19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892095"/>
            <a:ext cx="2434280" cy="1906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30" y="4941168"/>
            <a:ext cx="2483230" cy="184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3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OTHERS"/>
  <p:tag name="ID" val="5535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NUMBER"/>
  <p:tag name="ID" val="553515"/>
  <p:tag name="MH_ORDER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SubTitle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Other"/>
  <p:tag name="MH_ORDE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Other"/>
  <p:tag name="MH_ORDER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SubTitle"/>
  <p:tag name="MH_ORDER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Other"/>
  <p:tag name="MH_ORDER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SubTitle"/>
  <p:tag name="MH_ORDER" val="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Other"/>
  <p:tag name="MH_ORDER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Other"/>
  <p:tag name="MH_ORDER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Other"/>
  <p:tag name="MH_ORDER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SubTitle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NUMBER"/>
  <p:tag name="ID" val="553515"/>
  <p:tag name="MH_ORDER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Other"/>
  <p:tag name="MH_ORDER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Text"/>
  <p:tag name="MH_ORDER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03211741"/>
  <p:tag name="MH_LIBRARY" val="GRAPHIC"/>
  <p:tag name="MH_TYPE" val="Other"/>
  <p:tag name="MH_ORDER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TITLE"/>
  <p:tag name="ID" val="5535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OTHERS"/>
  <p:tag name="ID" val="5535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NUMBER"/>
  <p:tag name="ID" val="553515"/>
  <p:tag name="MH_ORDER" val="NUMB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111951"/>
  <p:tag name="MH_LIBRARY" val="GRAPHIC"/>
  <p:tag name="MH_TYPE" val="Other"/>
  <p:tag name="MH_ORDER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111951"/>
  <p:tag name="MH_LIBRARY" val="GRAPHIC"/>
  <p:tag name="MH_TYPE" val="Other"/>
  <p:tag name="MH_ORDER" val="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111951"/>
  <p:tag name="MH_LIBRARY" val="GRAPHIC"/>
  <p:tag name="MH_TYPE" val="Other"/>
  <p:tag name="MH_ORDER" val="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111951"/>
  <p:tag name="MH_LIBRARY" val="GRAPHIC"/>
  <p:tag name="MH_TYPE" val="Other"/>
  <p:tag name="MH_ORDER" val="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111951"/>
  <p:tag name="MH_LIBRARY" val="GRAPHIC"/>
  <p:tag name="MH_TYPE" val="Other"/>
  <p:tag name="MH_ORDER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ENTRY"/>
  <p:tag name="ID" val="553515"/>
  <p:tag name="MH_ORDER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111951"/>
  <p:tag name="MH_LIBRARY" val="GRAPHIC"/>
  <p:tag name="MH_TYPE" val="Other"/>
  <p:tag name="MH_ORDER" val="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TITLE"/>
  <p:tag name="ID" val="5535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OTHERS"/>
  <p:tag name="ID" val="5535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NUMBER"/>
  <p:tag name="ID" val="553515"/>
  <p:tag name="MH_ORDER" val="NUMB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NUMBER"/>
  <p:tag name="ID" val="553515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ENTRY"/>
  <p:tag name="ID" val="553515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NUMBER"/>
  <p:tag name="ID" val="553515"/>
  <p:tag name="MH_ORD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Text"/>
  <p:tag name="MH_ORDER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ENTRY"/>
  <p:tag name="ID" val="553515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Text"/>
  <p:tag name="MH_ORDER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ENTRY"/>
  <p:tag name="ID" val="553515"/>
  <p:tag name="MH_ORDER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TITLE"/>
  <p:tag name="ID" val="55351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OTHERS"/>
  <p:tag name="ID" val="55351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NUMBER"/>
  <p:tag name="ID" val="553515"/>
  <p:tag name="MH_ORDER" val="NUMB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TITLE"/>
  <p:tag name="ID" val="55351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OTHERS"/>
  <p:tag name="ID" val="55351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NUMBER"/>
  <p:tag name="ID" val="553515"/>
  <p:tag name="MH_ORDER" val="NUMB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ENTRY"/>
  <p:tag name="ID" val="553515"/>
  <p:tag name="MH_ORDER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NUMBER"/>
  <p:tag name="ID" val="553515"/>
  <p:tag name="MH_ORDER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Other"/>
  <p:tag name="MH_ORDER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SubTitle"/>
  <p:tag name="MH_ORDER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Text"/>
  <p:tag name="MH_ORDER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30215638"/>
  <p:tag name="MH_LIBRARY" val="GRAPHIC"/>
  <p:tag name="MH_TYPE" val="Text"/>
  <p:tag name="MH_ORDER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TITLE"/>
  <p:tag name="ID" val="55351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OTHERS"/>
  <p:tag name="ID" val="55351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0164557"/>
  <p:tag name="MH_LIBRARY" val="CONTENTS"/>
  <p:tag name="MH_TYPE" val="NUMBER"/>
  <p:tag name="ID" val="553515"/>
  <p:tag name="MH_ORDER" val="NUMBER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10646</TotalTime>
  <Words>1483</Words>
  <Application>Microsoft Office PowerPoint</Application>
  <PresentationFormat>全屏显示(4:3)</PresentationFormat>
  <Paragraphs>216</Paragraphs>
  <Slides>27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0" baseType="lpstr">
      <vt:lpstr>Office 主题</vt:lpstr>
      <vt:lpstr>1_Office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www.ftpdown.com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2010年INTEL嵌入式邀请赛 测试情况汇报</dc:title>
  <dc:creator>李玉柏</dc:creator>
  <cp:lastModifiedBy>Alan</cp:lastModifiedBy>
  <cp:revision>828</cp:revision>
  <dcterms:created xsi:type="dcterms:W3CDTF">2010-07-24T10:47:40Z</dcterms:created>
  <dcterms:modified xsi:type="dcterms:W3CDTF">2018-11-23T03:45:11Z</dcterms:modified>
</cp:coreProperties>
</file>